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8616-F429-4509-9193-E3354A6326C7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ADE8-4E28-44E4-8736-65FD3267B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52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8616-F429-4509-9193-E3354A6326C7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ADE8-4E28-44E4-8736-65FD3267B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25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8616-F429-4509-9193-E3354A6326C7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ADE8-4E28-44E4-8736-65FD3267B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4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8616-F429-4509-9193-E3354A6326C7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ADE8-4E28-44E4-8736-65FD3267B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705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8616-F429-4509-9193-E3354A6326C7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ADE8-4E28-44E4-8736-65FD3267B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31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8616-F429-4509-9193-E3354A6326C7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ADE8-4E28-44E4-8736-65FD3267B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512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8616-F429-4509-9193-E3354A6326C7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ADE8-4E28-44E4-8736-65FD3267B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02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8616-F429-4509-9193-E3354A6326C7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ADE8-4E28-44E4-8736-65FD3267B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1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8616-F429-4509-9193-E3354A6326C7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ADE8-4E28-44E4-8736-65FD3267B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88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8616-F429-4509-9193-E3354A6326C7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ADE8-4E28-44E4-8736-65FD3267B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2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B8616-F429-4509-9193-E3354A6326C7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AADE8-4E28-44E4-8736-65FD3267B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22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B8616-F429-4509-9193-E3354A6326C7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AADE8-4E28-44E4-8736-65FD3267BB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511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Многообразие дискурса в византийской философии </a:t>
            </a:r>
            <a:r>
              <a:rPr lang="en-US" dirty="0" smtClean="0"/>
              <a:t>XIV </a:t>
            </a:r>
            <a:r>
              <a:rPr lang="ru-RU" dirty="0" smtClean="0"/>
              <a:t>в.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На примере Феодора </a:t>
            </a:r>
            <a:r>
              <a:rPr lang="ru-RU" dirty="0" err="1" smtClean="0"/>
              <a:t>Метохита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5596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«Мало того, что мы, люди – чем бы мы ни являлись и чем мы только ни являемся – постоянно находимся в состоянии текучести (</a:t>
            </a:r>
            <a:r>
              <a:rPr lang="ru-RU" dirty="0" err="1"/>
              <a:t>ῥέομεν</a:t>
            </a:r>
            <a:r>
              <a:rPr lang="ru-RU" dirty="0"/>
              <a:t>): мы же сами себя и опровергаем (</a:t>
            </a:r>
            <a:r>
              <a:rPr lang="ru-RU" dirty="0" err="1"/>
              <a:t>τρε</a:t>
            </a:r>
            <a:r>
              <a:rPr lang="ru-RU" dirty="0"/>
              <a:t>πόμεθα) во всякой вещи, в самих себе сомневаемся и против себя самих восстаём…» </a:t>
            </a:r>
            <a:r>
              <a:rPr lang="en-US" sz="2600" i="1" dirty="0" err="1"/>
              <a:t>Teodoro</a:t>
            </a:r>
            <a:r>
              <a:rPr lang="en-US" sz="2600" i="1" dirty="0"/>
              <a:t> </a:t>
            </a:r>
            <a:r>
              <a:rPr lang="en-US" sz="2600" i="1" dirty="0" err="1"/>
              <a:t>Metochites</a:t>
            </a:r>
            <a:r>
              <a:rPr lang="en-US" sz="2600" i="1" dirty="0"/>
              <a:t>. </a:t>
            </a:r>
            <a:r>
              <a:rPr lang="en-US" sz="2600" dirty="0" err="1"/>
              <a:t>Saggio</a:t>
            </a:r>
            <a:r>
              <a:rPr lang="en-US" sz="2600" dirty="0"/>
              <a:t> </a:t>
            </a:r>
            <a:r>
              <a:rPr lang="en-US" sz="2600" dirty="0" err="1"/>
              <a:t>critico</a:t>
            </a:r>
            <a:r>
              <a:rPr lang="en-US" sz="2600" dirty="0"/>
              <a:t> </a:t>
            </a:r>
            <a:r>
              <a:rPr lang="en-US" sz="2600" dirty="0" err="1"/>
              <a:t>su</a:t>
            </a:r>
            <a:r>
              <a:rPr lang="en-US" sz="2600" dirty="0"/>
              <a:t> </a:t>
            </a:r>
            <a:r>
              <a:rPr lang="en-US" sz="2600" dirty="0" err="1"/>
              <a:t>Demostene</a:t>
            </a:r>
            <a:r>
              <a:rPr lang="en-US" sz="2600" dirty="0"/>
              <a:t> e Aristide / A </a:t>
            </a:r>
            <a:r>
              <a:rPr lang="en-US" sz="2600" dirty="0" err="1"/>
              <a:t>cura</a:t>
            </a:r>
            <a:r>
              <a:rPr lang="en-US" sz="2600" dirty="0"/>
              <a:t> di M. </a:t>
            </a:r>
            <a:r>
              <a:rPr lang="en-US" sz="2600" dirty="0" err="1"/>
              <a:t>Gigante</a:t>
            </a:r>
            <a:r>
              <a:rPr lang="en-US" sz="2600" dirty="0"/>
              <a:t>. Milano–Varese, 1969. (</a:t>
            </a:r>
            <a:r>
              <a:rPr lang="en-US" sz="2600" dirty="0" err="1"/>
              <a:t>Testi</a:t>
            </a:r>
            <a:r>
              <a:rPr lang="en-US" sz="2600" dirty="0"/>
              <a:t> e </a:t>
            </a:r>
            <a:r>
              <a:rPr lang="en-US" sz="2600" dirty="0" err="1"/>
              <a:t>documenti</a:t>
            </a:r>
            <a:r>
              <a:rPr lang="en-US" sz="2600" dirty="0"/>
              <a:t> per lo studio </a:t>
            </a:r>
            <a:r>
              <a:rPr lang="en-US" sz="2600" dirty="0" err="1"/>
              <a:t>dell’antichità</a:t>
            </a:r>
            <a:r>
              <a:rPr lang="en-US" sz="2600" dirty="0"/>
              <a:t>, XXVII). P</a:t>
            </a:r>
            <a:r>
              <a:rPr lang="ru-RU" sz="2600" dirty="0"/>
              <a:t>. 53.16-18. Сар. </a:t>
            </a:r>
            <a:r>
              <a:rPr lang="en-US" sz="2600" dirty="0"/>
              <a:t>VII</a:t>
            </a:r>
            <a:r>
              <a:rPr lang="ru-RU" sz="2600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2351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/>
              <a:t>«Поистине, только мысль и её высшее достижение – Наука, Литература и Искусство – даруют народам величие, снискивают им всеобщее уважение и любовь и, образуя сокровищницу истин и красот, нужных всему миру, делают землю этих народов священной для людей». </a:t>
            </a:r>
          </a:p>
          <a:p>
            <a:pPr algn="just"/>
            <a:r>
              <a:rPr lang="ru-RU" sz="2800" i="1" dirty="0" err="1"/>
              <a:t>Эса</a:t>
            </a:r>
            <a:r>
              <a:rPr lang="ru-RU" sz="2800" i="1" dirty="0"/>
              <a:t> де </a:t>
            </a:r>
            <a:r>
              <a:rPr lang="ru-RU" sz="2800" i="1" dirty="0" err="1"/>
              <a:t>Кейрош</a:t>
            </a:r>
            <a:r>
              <a:rPr lang="ru-RU" sz="2800" i="1" dirty="0"/>
              <a:t> Ж. М. </a:t>
            </a:r>
            <a:r>
              <a:rPr lang="ru-RU" sz="2800" dirty="0"/>
              <a:t>Переписка </a:t>
            </a:r>
            <a:r>
              <a:rPr lang="ru-RU" sz="2800" dirty="0" err="1"/>
              <a:t>Фрадике</a:t>
            </a:r>
            <a:r>
              <a:rPr lang="ru-RU" sz="2800" dirty="0"/>
              <a:t> </a:t>
            </a:r>
            <a:r>
              <a:rPr lang="ru-RU" sz="2800" dirty="0" err="1"/>
              <a:t>Мендеса</a:t>
            </a:r>
            <a:r>
              <a:rPr lang="ru-RU" sz="2800" dirty="0"/>
              <a:t> </a:t>
            </a:r>
            <a:r>
              <a:rPr lang="en-US" sz="2800" dirty="0"/>
              <a:t>I</a:t>
            </a:r>
            <a:r>
              <a:rPr lang="ru-RU" sz="2800" dirty="0"/>
              <a:t>, </a:t>
            </a:r>
            <a:r>
              <a:rPr lang="en-US" sz="2800" dirty="0"/>
              <a:t>VIII </a:t>
            </a:r>
            <a:r>
              <a:rPr lang="ru-RU" sz="2800" dirty="0"/>
              <a:t>[1891] / пер. с порт. Г. Лозинского и Е. Лавровой под ред. Н. Поляк // </a:t>
            </a:r>
            <a:r>
              <a:rPr lang="ru-RU" sz="2800" i="1" dirty="0" err="1"/>
              <a:t>Эса</a:t>
            </a:r>
            <a:r>
              <a:rPr lang="ru-RU" sz="2800" i="1" dirty="0"/>
              <a:t> де </a:t>
            </a:r>
            <a:r>
              <a:rPr lang="ru-RU" sz="2800" i="1" dirty="0" err="1"/>
              <a:t>Кейрош</a:t>
            </a:r>
            <a:r>
              <a:rPr lang="ru-RU" sz="2800" i="1" dirty="0"/>
              <a:t> Ж. М. </a:t>
            </a:r>
            <a:r>
              <a:rPr lang="ru-RU" sz="2800" dirty="0"/>
              <a:t>Преступление падре </a:t>
            </a:r>
            <a:r>
              <a:rPr lang="ru-RU" sz="2800" dirty="0" err="1"/>
              <a:t>Амаро</a:t>
            </a:r>
            <a:r>
              <a:rPr lang="ru-RU" sz="2800" dirty="0"/>
              <a:t>. Переписка </a:t>
            </a:r>
            <a:r>
              <a:rPr lang="ru-RU" sz="2800" dirty="0" err="1"/>
              <a:t>Фрадике</a:t>
            </a:r>
            <a:r>
              <a:rPr lang="ru-RU" sz="2800" dirty="0"/>
              <a:t> </a:t>
            </a:r>
            <a:r>
              <a:rPr lang="ru-RU" sz="2800" dirty="0" err="1"/>
              <a:t>Мендеса</a:t>
            </a:r>
            <a:r>
              <a:rPr lang="ru-RU" sz="2800" dirty="0"/>
              <a:t> / пер. с порт. М.: Художественная литература, 1970. (Библиотека всемирной литературы). С. 523.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721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«И ведь ясно же, что природе, стало быть, дана </a:t>
            </a:r>
            <a:r>
              <a:rPr lang="ru-RU" i="1" dirty="0"/>
              <a:t>некая связь с бытием</a:t>
            </a:r>
            <a:r>
              <a:rPr lang="ru-RU" dirty="0"/>
              <a:t>, и [дана она], полагаю, прежде всего </a:t>
            </a:r>
            <a:r>
              <a:rPr lang="ru-RU" i="1" dirty="0"/>
              <a:t>всё в Себе содержащим Провидением</a:t>
            </a:r>
            <a:r>
              <a:rPr lang="ru-RU" dirty="0"/>
              <a:t>…(</a:t>
            </a:r>
            <a:r>
              <a:rPr lang="ru-RU" dirty="0" err="1"/>
              <a:t>ὡς</a:t>
            </a:r>
            <a:r>
              <a:rPr lang="ru-RU" dirty="0"/>
              <a:t> </a:t>
            </a:r>
            <a:r>
              <a:rPr lang="ru-RU" dirty="0" err="1"/>
              <a:t>ἄρ</a:t>
            </a:r>
            <a:r>
              <a:rPr lang="ru-RU" dirty="0"/>
              <a:t>α δεσμός τις τοῦ εἶναι τῇ φύσει δέδοται, καὶ μάλιστ̉ οἶμαι τῇ πάντ̉ ἐχούσῃ προνοίᾳ) (здесь и далее курсив в цитатах наш. – Д. М.)» (ПЗ 58.7.7: р. 196.26-27 </a:t>
            </a:r>
            <a:r>
              <a:rPr lang="en-US" dirty="0" err="1"/>
              <a:t>Hult</a:t>
            </a:r>
            <a:r>
              <a:rPr lang="ru-RU" dirty="0"/>
              <a:t>).</a:t>
            </a:r>
            <a:r>
              <a:rPr lang="ru-RU" dirty="0" smtClean="0">
                <a:effectLst/>
              </a:rPr>
              <a:t> </a:t>
            </a:r>
            <a:endParaRPr lang="en-US" dirty="0" smtClean="0">
              <a:effectLst/>
            </a:endParaRPr>
          </a:p>
          <a:p>
            <a:pPr algn="just"/>
            <a:r>
              <a:rPr lang="ru-RU" sz="2900" dirty="0" smtClean="0"/>
              <a:t>Как </a:t>
            </a:r>
            <a:r>
              <a:rPr lang="ru-RU" sz="2900" dirty="0"/>
              <a:t>подчёркивает Хавьер </a:t>
            </a:r>
            <a:r>
              <a:rPr lang="ru-RU" sz="2900" dirty="0" err="1"/>
              <a:t>Субири</a:t>
            </a:r>
            <a:r>
              <a:rPr lang="ru-RU" sz="2900" dirty="0"/>
              <a:t>, «аристотелевская субстанция – высший пункт подъёма греческой [интеллектуальной] траектории. От природы – к бытию: вот путь, которым шла Греция» (</a:t>
            </a:r>
            <a:r>
              <a:rPr lang="en-US" sz="2900" i="1" dirty="0" err="1"/>
              <a:t>Zubiri</a:t>
            </a:r>
            <a:r>
              <a:rPr lang="en-US" sz="2900" i="1" dirty="0"/>
              <a:t> X</a:t>
            </a:r>
            <a:r>
              <a:rPr lang="ru-RU" sz="2900" i="1" dirty="0"/>
              <a:t>. </a:t>
            </a:r>
            <a:r>
              <a:rPr lang="en-US" sz="2900" dirty="0" err="1"/>
              <a:t>Introducci</a:t>
            </a:r>
            <a:r>
              <a:rPr lang="ru-RU" sz="2900" dirty="0"/>
              <a:t>ó</a:t>
            </a:r>
            <a:r>
              <a:rPr lang="en-US" sz="2900" dirty="0"/>
              <a:t>n</a:t>
            </a:r>
            <a:r>
              <a:rPr lang="ru-RU" sz="2900" dirty="0"/>
              <a:t>… </a:t>
            </a:r>
            <a:r>
              <a:rPr lang="en-US" sz="2900" dirty="0"/>
              <a:t>P</a:t>
            </a:r>
            <a:r>
              <a:rPr lang="ru-RU" sz="2900" dirty="0"/>
              <a:t>. 71). Ср. учение самого </a:t>
            </a:r>
            <a:r>
              <a:rPr lang="ru-RU" sz="2900" dirty="0" err="1"/>
              <a:t>Субири</a:t>
            </a:r>
            <a:r>
              <a:rPr lang="ru-RU" sz="2900" dirty="0"/>
              <a:t>, питающееся греческими интуициями: «Нам необходимо идти от Природы и  Истории – к Бытию» </a:t>
            </a:r>
            <a:r>
              <a:rPr lang="en-US" sz="2900" dirty="0"/>
              <a:t>(</a:t>
            </a:r>
            <a:r>
              <a:rPr lang="en-US" sz="2900" i="1" dirty="0" err="1"/>
              <a:t>Zubiri</a:t>
            </a:r>
            <a:r>
              <a:rPr lang="en-US" sz="2900" i="1" dirty="0"/>
              <a:t> X. </a:t>
            </a:r>
            <a:r>
              <a:rPr lang="en-US" sz="2900" dirty="0" err="1"/>
              <a:t>Introducción</a:t>
            </a:r>
            <a:r>
              <a:rPr lang="en-US" sz="2900" dirty="0"/>
              <a:t>… P. 73). </a:t>
            </a:r>
            <a:endParaRPr lang="ru-RU" sz="2900" dirty="0"/>
          </a:p>
          <a:p>
            <a:pPr algn="just"/>
            <a:r>
              <a:rPr lang="en-US" dirty="0"/>
              <a:t>   </a:t>
            </a:r>
            <a:r>
              <a:rPr lang="ru-RU" sz="2600" dirty="0"/>
              <a:t>Здесь и далее ссылки на текст </a:t>
            </a:r>
            <a:r>
              <a:rPr lang="ru-RU" sz="2600" dirty="0" err="1"/>
              <a:t>Метохита</a:t>
            </a:r>
            <a:r>
              <a:rPr lang="ru-RU" sz="2600" dirty="0"/>
              <a:t> даются по </a:t>
            </a:r>
            <a:r>
              <a:rPr lang="ru-RU" sz="2600" dirty="0" err="1"/>
              <a:t>изд</a:t>
            </a:r>
            <a:r>
              <a:rPr lang="en-US" sz="2600" dirty="0"/>
              <a:t>.: </a:t>
            </a:r>
            <a:r>
              <a:rPr lang="en-US" sz="2600" i="1" dirty="0"/>
              <a:t>Theodore </a:t>
            </a:r>
            <a:r>
              <a:rPr lang="en-US" sz="2600" i="1" dirty="0" err="1"/>
              <a:t>Metochites</a:t>
            </a:r>
            <a:r>
              <a:rPr lang="en-US" sz="2600" i="1" dirty="0"/>
              <a:t> </a:t>
            </a:r>
            <a:r>
              <a:rPr lang="en-US" sz="2600" dirty="0"/>
              <a:t>on the Human Condition and the Decline of Rome. </a:t>
            </a:r>
            <a:r>
              <a:rPr lang="en-US" sz="2600" i="1" dirty="0" err="1"/>
              <a:t>Semeioseis</a:t>
            </a:r>
            <a:r>
              <a:rPr lang="en-US" sz="2600" i="1" dirty="0"/>
              <a:t> </a:t>
            </a:r>
            <a:r>
              <a:rPr lang="en-US" sz="2600" i="1" dirty="0" err="1"/>
              <a:t>gnomikai</a:t>
            </a:r>
            <a:r>
              <a:rPr lang="en-US" sz="2600" i="1" dirty="0"/>
              <a:t> </a:t>
            </a:r>
            <a:r>
              <a:rPr lang="en-US" sz="2600" dirty="0"/>
              <a:t>27–60. A Critical Ed. with </a:t>
            </a:r>
            <a:r>
              <a:rPr lang="en-US" sz="2600" dirty="0" err="1"/>
              <a:t>Introd</a:t>
            </a:r>
            <a:r>
              <a:rPr lang="en-US" sz="2600" dirty="0"/>
              <a:t>., Trans., Notes and Indexes by K. </a:t>
            </a:r>
            <a:r>
              <a:rPr lang="en-US" sz="2600" dirty="0" err="1"/>
              <a:t>Hult</a:t>
            </a:r>
            <a:r>
              <a:rPr lang="en-US" sz="2600" dirty="0"/>
              <a:t>. </a:t>
            </a:r>
            <a:r>
              <a:rPr lang="en-US" sz="2600" dirty="0" err="1"/>
              <a:t>Göteborg</a:t>
            </a:r>
            <a:r>
              <a:rPr lang="en-US" sz="2600" dirty="0"/>
              <a:t>: </a:t>
            </a:r>
            <a:r>
              <a:rPr lang="en-US" sz="2600" dirty="0" err="1"/>
              <a:t>Responstryck</a:t>
            </a:r>
            <a:r>
              <a:rPr lang="en-US" sz="2600" dirty="0"/>
              <a:t>, 2016. (</a:t>
            </a:r>
            <a:r>
              <a:rPr lang="en-US" sz="2600" dirty="0" err="1"/>
              <a:t>Studia</a:t>
            </a:r>
            <a:r>
              <a:rPr lang="en-US" sz="2600" dirty="0"/>
              <a:t> </a:t>
            </a:r>
            <a:r>
              <a:rPr lang="en-US" sz="2600" dirty="0" err="1"/>
              <a:t>Graeca</a:t>
            </a:r>
            <a:r>
              <a:rPr lang="en-US" sz="2600" dirty="0"/>
              <a:t> et Latina </a:t>
            </a:r>
            <a:r>
              <a:rPr lang="en-US" sz="2600" dirty="0" err="1"/>
              <a:t>Gothoburgensia</a:t>
            </a:r>
            <a:r>
              <a:rPr lang="en-US" sz="2600" dirty="0"/>
              <a:t>, LXX). </a:t>
            </a:r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7392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«Разумеется, [бытие] в надежде (</a:t>
            </a:r>
            <a:r>
              <a:rPr lang="ru-RU" dirty="0" err="1"/>
              <a:t>τὸ</a:t>
            </a:r>
            <a:r>
              <a:rPr lang="ru-RU" dirty="0"/>
              <a:t> κατ̉ </a:t>
            </a:r>
            <a:r>
              <a:rPr lang="ru-RU" dirty="0" err="1"/>
              <a:t>ἐλ</a:t>
            </a:r>
            <a:r>
              <a:rPr lang="ru-RU" dirty="0"/>
              <a:t>πίδας) – не что иное, как </a:t>
            </a:r>
            <a:r>
              <a:rPr lang="ru-RU" i="1" dirty="0"/>
              <a:t>экстатическая любовь к бытию</a:t>
            </a:r>
            <a:r>
              <a:rPr lang="ru-RU" dirty="0"/>
              <a:t> (ἔρως τοῦ εἶναι), своего рода </a:t>
            </a:r>
            <a:r>
              <a:rPr lang="ru-RU" i="1" dirty="0"/>
              <a:t>простирание/ протяжение в будущность бытия</a:t>
            </a:r>
            <a:r>
              <a:rPr lang="ru-RU" dirty="0"/>
              <a:t>, [совершающееся] в каждом конкретном случае (παράτασίς τις εἰς τοὔμπροσθεν ἑκάστοτε τοῦ εἶναι), а также размах [такового], соразмерный самой природе нашего образа жизни (μῆκος ἐπίτηδες τῇ φύσει βιώσεως) – разумеется, в той мере, в какой он нами осуществим – и [сообразный], ещё прежде тела и телесных нужд, способности разумения (τῷ λογίζεσθαι), а скорее даже – той наипервейшей (πρώτῃ) жизни, что для [всех] живущих [на свете людей] связана с </a:t>
            </a:r>
            <a:r>
              <a:rPr lang="ru-RU" i="1" dirty="0"/>
              <a:t>воображением</a:t>
            </a:r>
            <a:r>
              <a:rPr lang="ru-RU" dirty="0"/>
              <a:t>» (ПЗ 58.7.8: р. 198.2-5 </a:t>
            </a:r>
            <a:r>
              <a:rPr lang="en-US" dirty="0" err="1"/>
              <a:t>Hult</a:t>
            </a:r>
            <a:r>
              <a:rPr lang="ru-RU" dirty="0"/>
              <a:t>).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990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«…коль скоро </a:t>
            </a:r>
            <a:r>
              <a:rPr lang="ru-RU" i="1" dirty="0"/>
              <a:t>простирание бытия в бесконечность</a:t>
            </a:r>
            <a:r>
              <a:rPr lang="ru-RU" dirty="0"/>
              <a:t> (как бы [оно ни осуществлялось]) (</a:t>
            </a:r>
            <a:r>
              <a:rPr lang="ru-RU" dirty="0" err="1"/>
              <a:t>ἀτελευτήτου</a:t>
            </a:r>
            <a:r>
              <a:rPr lang="ru-RU" dirty="0"/>
              <a:t> π</a:t>
            </a:r>
            <a:r>
              <a:rPr lang="ru-RU" dirty="0" err="1"/>
              <a:t>ως</a:t>
            </a:r>
            <a:r>
              <a:rPr lang="ru-RU" dirty="0"/>
              <a:t> </a:t>
            </a:r>
            <a:r>
              <a:rPr lang="ru-RU" dirty="0" err="1"/>
              <a:t>τῆς</a:t>
            </a:r>
            <a:r>
              <a:rPr lang="ru-RU" dirty="0"/>
              <a:t> </a:t>
            </a:r>
            <a:r>
              <a:rPr lang="ru-RU" dirty="0" err="1"/>
              <a:t>τοῦ</a:t>
            </a:r>
            <a:r>
              <a:rPr lang="ru-RU" dirty="0"/>
              <a:t> </a:t>
            </a:r>
            <a:r>
              <a:rPr lang="ru-RU" dirty="0" err="1"/>
              <a:t>εἶν</a:t>
            </a:r>
            <a:r>
              <a:rPr lang="ru-RU" dirty="0"/>
              <a:t>αι παρατάσεως) является, несомненно, наиболее характерным и фундаментальным из благ для [всех] живущих, то к этому и стремится природа, или, точнее, [всё] приводящий в движение первичный Промысел Божий, тем или иным образом направляющий и распределяющий [между живыми существами] </a:t>
            </a:r>
            <a:r>
              <a:rPr lang="ru-RU" i="1" dirty="0"/>
              <a:t>причастие вечности</a:t>
            </a:r>
            <a:r>
              <a:rPr lang="ru-RU" dirty="0"/>
              <a:t>, который, похоже, организовал (ἔοικε… οἰκονομήσασθαι) – насколько [это] Ему возможно – преемство рождения и следующего за ним нескончаемого осуществления и пребывания в бытии (τὴν… οὐσίωσιν καὶ μονὴν ἐν τῷ εἶναι) для [всех] живых существ, поскольку благом для них является, несомненно, [именно] бытие, а не его противоположность» (ПЗ 58.8.6-7: р. 198.28–200.5 </a:t>
            </a:r>
            <a:r>
              <a:rPr lang="en-US" dirty="0" err="1" smtClean="0"/>
              <a:t>Hult</a:t>
            </a:r>
            <a:r>
              <a:rPr lang="en-US" dirty="0" smtClean="0"/>
              <a:t>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9464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«Ибо воля Благости ([она же –] и благодетельная (</a:t>
            </a:r>
            <a:r>
              <a:rPr lang="ru-RU" dirty="0" err="1"/>
              <a:t>εὐεργέτης</a:t>
            </a:r>
            <a:r>
              <a:rPr lang="ru-RU" dirty="0"/>
              <a:t>) цель [осуществления мирового процесса]) привела в движение </a:t>
            </a:r>
            <a:r>
              <a:rPr lang="ru-RU" i="1" dirty="0"/>
              <a:t>Божественную энергию</a:t>
            </a:r>
            <a:r>
              <a:rPr lang="ru-RU" dirty="0"/>
              <a:t>, созидающую сущности всего сущего, дабы она это сущее </a:t>
            </a:r>
            <a:r>
              <a:rPr lang="ru-RU" dirty="0" err="1"/>
              <a:t>созиждила</a:t>
            </a:r>
            <a:r>
              <a:rPr lang="ru-RU" dirty="0"/>
              <a:t> и привела [в бытие] (</a:t>
            </a:r>
            <a:r>
              <a:rPr lang="ru-RU" dirty="0" err="1"/>
              <a:t>τὴν</a:t>
            </a:r>
            <a:r>
              <a:rPr lang="ru-RU" dirty="0"/>
              <a:t> </a:t>
            </a:r>
            <a:r>
              <a:rPr lang="ru-RU" dirty="0" err="1"/>
              <a:t>οὐσιο</a:t>
            </a:r>
            <a:r>
              <a:rPr lang="ru-RU" dirty="0"/>
              <a:t>ποιὸν τῶν ὄντων πάντων κεκίνηκε θείαν ἐνέργειαν εἰς τὴν αὐτῶν δημιουργίαν καὶ πρόοδον)» (ПЗ 58.9.2: р. 200.9-11 </a:t>
            </a:r>
            <a:r>
              <a:rPr lang="en-US" dirty="0" err="1"/>
              <a:t>Hult</a:t>
            </a:r>
            <a:r>
              <a:rPr lang="ru-RU" dirty="0" smtClean="0"/>
              <a:t>)</a:t>
            </a:r>
            <a:r>
              <a:rPr lang="en-US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4575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«Всё, что мы только ни пожелаем и ни окажемся в состоянии сказать, – всецело в нашей власти: [здесь] мы свободны от какого бы то ни было принуждения (π</a:t>
            </a:r>
            <a:r>
              <a:rPr lang="ru-RU" dirty="0" err="1"/>
              <a:t>ρὸς</a:t>
            </a:r>
            <a:r>
              <a:rPr lang="ru-RU" dirty="0"/>
              <a:t> </a:t>
            </a:r>
            <a:r>
              <a:rPr lang="ru-RU" dirty="0" err="1"/>
              <a:t>οὐδεμί</a:t>
            </a:r>
            <a:r>
              <a:rPr lang="ru-RU" dirty="0"/>
              <a:t>αν ἀνάγκην παραβαλλόμεθα), так что даже если вдруг и не сможем воздать [кому-либо] должное, то ни с кого из нас не взыщут [за это] никакого долга и уж тем паче не станут бранить» (ПЗ 71.1.3: р. 218.8-12 </a:t>
            </a:r>
            <a:r>
              <a:rPr lang="en-US" dirty="0" err="1"/>
              <a:t>Hult</a:t>
            </a:r>
            <a:r>
              <a:rPr lang="ru-RU" dirty="0" smtClean="0"/>
              <a:t>)</a:t>
            </a:r>
            <a:r>
              <a:rPr lang="en-US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6625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869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Многообразие дискурса в византийской философии XIV 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Многообразие дискурса в византийской философии XIV в.</dc:title>
  <dc:creator>Dmitry</dc:creator>
  <cp:lastModifiedBy>Dmitry</cp:lastModifiedBy>
  <cp:revision>2</cp:revision>
  <dcterms:created xsi:type="dcterms:W3CDTF">2023-02-14T07:28:50Z</dcterms:created>
  <dcterms:modified xsi:type="dcterms:W3CDTF">2023-02-14T07:41:45Z</dcterms:modified>
</cp:coreProperties>
</file>