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7" r:id="rId3"/>
    <p:sldId id="275" r:id="rId4"/>
    <p:sldId id="257" r:id="rId5"/>
    <p:sldId id="262" r:id="rId6"/>
    <p:sldId id="261" r:id="rId7"/>
    <p:sldId id="273" r:id="rId8"/>
    <p:sldId id="272" r:id="rId9"/>
    <p:sldId id="288" r:id="rId10"/>
    <p:sldId id="258" r:id="rId11"/>
    <p:sldId id="259" r:id="rId12"/>
    <p:sldId id="260" r:id="rId13"/>
    <p:sldId id="274" r:id="rId14"/>
    <p:sldId id="284" r:id="rId15"/>
    <p:sldId id="285" r:id="rId16"/>
    <p:sldId id="263" r:id="rId17"/>
    <p:sldId id="265" r:id="rId18"/>
    <p:sldId id="266" r:id="rId19"/>
    <p:sldId id="281" r:id="rId20"/>
    <p:sldId id="268" r:id="rId21"/>
    <p:sldId id="267" r:id="rId22"/>
    <p:sldId id="269" r:id="rId23"/>
    <p:sldId id="280" r:id="rId24"/>
    <p:sldId id="289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72B"/>
    <a:srgbClr val="000099"/>
    <a:srgbClr val="CCECFF"/>
    <a:srgbClr val="FFCC99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2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="" xmlns:a16="http://schemas.microsoft.com/office/drawing/2014/main" id="{B5B1D12E-F2BE-4FE7-8ED3-4B089EE038C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0ED04E4-7534-4EE8-85AA-B529CFF386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D2F509A-95A1-4D26-AD1E-EFE967DCEA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BC283-4E5A-42B5-8ED2-177F47BD5E0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486FB1A-6760-40FC-BAD8-827249F141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5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DF76749-E3B3-4F79-8B39-7F784C472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2430ECB-5088-4BC0-980E-EA1CC3E00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C14ECC1-272F-45D8-9E9F-A6AD270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54166-2BE9-4525-ACF0-B60BD342C6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5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7D9839E-2CCD-4CE3-9344-D5188B118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392F43D-4F9E-4EFC-B0D6-1BFDCF2AB1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D2AFB32-7DC3-4E8A-B94B-ABD578597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B9141-B834-4F87-9DF2-CF3F9E67701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069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0F92B47-27F6-4A85-98B8-45F8F03B2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28C23C9-20C5-4BFB-8F83-62F4D22C8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5EFC95E-3C91-4F45-B66C-C8FE35A43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B94B-00E5-4A21-8FF6-D87DD20073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40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3110348-AADF-47A4-AD50-E22423237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9F1A59-6660-4840-BC2E-5FC7978650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253FC23-D11B-4103-A123-DEED88382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936A-D091-4D76-A2F0-4D0273CCF9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376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C3CF484-B802-41AF-B7A1-ED74CC39D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485E8C5-E641-4307-87F7-923E6AE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F09D5D5-4AE7-4BE5-9358-3842B1A32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BF246-C24F-4F07-8ADB-B048AE20F4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78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232CCD-5C0F-4E4D-BD80-44C5B3813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71DD7F9-42FA-41B7-AF1F-12C2A1D7E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9749013-25D7-4BB9-BC16-26AD056DE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5F40E-27E1-4A6F-ADDC-296DCE96F4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407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40C5420-2435-489E-A1B5-97826CF46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42A28F7-5E85-4F24-849B-836E7D03C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28D1AA9-549A-4515-9F8D-126631131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F3162-0A43-41B3-932E-99B834C33B6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182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1B657D2-94AD-4527-934F-68DB6004D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1C4DD8F-41FC-4E80-98C0-5F3AA07DC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57B61B9-37E6-4658-B4BE-41AF28665C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46275-6ED1-413F-A8A4-8965625B08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437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D84FB6E-05D7-45C9-A716-046A12833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31C85EF-2ACD-4C3A-B367-31E48EB0F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7F6A15F6-18F8-4623-BDDE-8D59E7873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9EDF0-3612-44E9-9BC7-9BD167F272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592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25C3AB-6273-4B71-B6FE-E152BEF40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9E9208-BE1A-4552-B3BA-C4757B894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8A7A89-598C-4DE6-9C66-FBE867D63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176AA-5F87-4B6D-AD4E-D337E06305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0647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6B98E4-D57E-4311-BFEA-E72357EDE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B41EB7-3856-41A2-8527-5FCB73A41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4E4F3B-4187-4E0E-9AFF-9397EDB70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843DB-E927-476A-A4DF-506E61F69DB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181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87707298-BD77-4F2F-A8ED-459F0CE75C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0D567351-6D38-4A44-8C83-8E164EC84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4290B33D-C962-4710-A634-572CEAF208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A0B09051-3C85-4126-AF76-4DC92BBB06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8E87A810-8CA8-4B91-836B-33404B1A8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EC69DAD-2015-4833-9A36-D00F14A470B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loglandshafta.com/wp-content/uploads/2011/02/dzn_Miami-Beach-SoundScape-by-West-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DA817274-9A7A-42FB-98F0-DB29F36FFE4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404813"/>
            <a:ext cx="8642350" cy="41036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>
                <a:latin typeface="Times New Roman" pitchFamily="18" charset="0"/>
              </a:rPr>
              <a:t>С.</a:t>
            </a:r>
            <a:r>
              <a:rPr lang="ru-RU" sz="4000" b="1" err="1">
                <a:latin typeface="Times New Roman" pitchFamily="18" charset="0"/>
              </a:rPr>
              <a:t>Е</a:t>
            </a:r>
            <a:r>
              <a:rPr lang="ru-RU" sz="4000" b="1">
                <a:latin typeface="Times New Roman" pitchFamily="18" charset="0"/>
              </a:rPr>
              <a:t>. Вершинин</a:t>
            </a:r>
            <a:r>
              <a:rPr lang="ru-RU" sz="4000" b="1" dirty="0">
                <a:latin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>                           </a:t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>О  необходимости и возможности</a:t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> </a:t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>
                <a:latin typeface="Times New Roman" pitchFamily="18" charset="0"/>
              </a:rPr>
              <a:t>аудиосоциологии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205F5831-C0FF-4ACE-A48A-780E85F52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/>
              <a:t>Акустическая экология: городские шумы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55BA64A2-8940-44A3-BBB6-A06BC18307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678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Слуховой порог – 0 децибел,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Уровень звука в зимнем лесу в безветренную погоду – 3 дб,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Шорох листьев в летнем лесу – 10 дб,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Шёпот на расстоянии в 1 метр – 20 дб,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Нормальная разговорная речь – 50 дб,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Шум на оживлённой улице – 60 дб ночью и 70 – днём,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Вагон метро – 95 дб,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Шум реактивного самолёта на высоте в 600 метров – 105 дб,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Исполнение оперы «Летучий голландец» Р. Вагнера – до 115 дб,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Отбойный молоток – 120 дб,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Болевой порог – 140 дб,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Смертельный уровень звука – свыше 180 дб.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/>
              <a:t>Норма шума на рабочем месте в ЕС – не более 87 дб.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7A25F3CB-0E45-4443-ADFA-20799AF84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9064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Звуковые карты городов: Лондон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39F9448D-9E0B-419B-8D53-183A5F698C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5513" y="1773238"/>
            <a:ext cx="7102475" cy="43195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/>
          </a:p>
        </p:txBody>
      </p:sp>
      <p:sp>
        <p:nvSpPr>
          <p:cNvPr id="13316" name="Rectangle 5">
            <a:extLst>
              <a:ext uri="{FF2B5EF4-FFF2-40B4-BE49-F238E27FC236}">
                <a16:creationId xmlns="" xmlns:a16="http://schemas.microsoft.com/office/drawing/2014/main" id="{9A663726-A6BF-4B49-B999-959E56899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7" name="Picture 4" descr="_40678782_noise_map_london_img416">
            <a:extLst>
              <a:ext uri="{FF2B5EF4-FFF2-40B4-BE49-F238E27FC236}">
                <a16:creationId xmlns="" xmlns:a16="http://schemas.microsoft.com/office/drawing/2014/main" id="{7BF89775-6E39-4727-B3EA-7324D1C6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198563"/>
            <a:ext cx="8511539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7BCCE1A9-67B5-4746-BA38-56D0C79FB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092440" cy="10261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/>
              <a:t>Звуковые карты городов:</a:t>
            </a:r>
            <a:br>
              <a:rPr lang="ru-RU" sz="4000"/>
            </a:br>
            <a:r>
              <a:rPr lang="ru-RU" sz="4000"/>
              <a:t>Санкт-Петербург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A0B46B60-794F-4165-846B-61641CC501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713" y="2492375"/>
            <a:ext cx="5832475" cy="3168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/>
          </a:p>
        </p:txBody>
      </p:sp>
      <p:sp>
        <p:nvSpPr>
          <p:cNvPr id="14340" name="Rectangle 5">
            <a:extLst>
              <a:ext uri="{FF2B5EF4-FFF2-40B4-BE49-F238E27FC236}">
                <a16:creationId xmlns="" xmlns:a16="http://schemas.microsoft.com/office/drawing/2014/main" id="{0E7441B6-D5F3-4343-B24D-5E60F7A49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1" name="Picture 4">
            <a:extLst>
              <a:ext uri="{FF2B5EF4-FFF2-40B4-BE49-F238E27FC236}">
                <a16:creationId xmlns="" xmlns:a16="http://schemas.microsoft.com/office/drawing/2014/main" id="{0B827D64-36A7-4EEB-8F52-341EDAD3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4847"/>
            <a:ext cx="8465820" cy="509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8B548E-14E0-4643-A6B9-6B5B1EC5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5889"/>
            <a:ext cx="8146732" cy="1072832"/>
          </a:xfrm>
        </p:spPr>
        <p:txBody>
          <a:bodyPr/>
          <a:lstStyle/>
          <a:p>
            <a:pPr algn="ctr">
              <a:defRPr/>
            </a:pPr>
            <a:r>
              <a:rPr lang="ru-RU" sz="3200" dirty="0" err="1">
                <a:effectLst/>
              </a:rPr>
              <a:t>Miami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Beach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Soundscape</a:t>
            </a:r>
            <a:r>
              <a:rPr lang="en-US" sz="3200">
                <a:effectLst/>
              </a:rPr>
              <a:t>, 2011</a:t>
            </a:r>
            <a:r>
              <a:rPr lang="ru-RU" sz="3200">
                <a:effectLst/>
              </a:rPr>
              <a:t> г.</a:t>
            </a:r>
            <a:endParaRPr lang="ru-RU" sz="3200" dirty="0"/>
          </a:p>
        </p:txBody>
      </p:sp>
      <p:pic>
        <p:nvPicPr>
          <p:cNvPr id="15363" name="Объект 3" descr="Парк Miami Beach Soundscape">
            <a:hlinkClick r:id="rId2"/>
            <a:extLst>
              <a:ext uri="{FF2B5EF4-FFF2-40B4-BE49-F238E27FC236}">
                <a16:creationId xmlns="" xmlns:a16="http://schemas.microsoft.com/office/drawing/2014/main" id="{154C10FE-D316-4E1F-8D98-4672113AFF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36320"/>
            <a:ext cx="8237220" cy="557022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F60D87-DDFC-4092-A991-7F020751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728788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effectLst/>
              </a:rPr>
              <a:t>Звуковые портреты  городов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7E9B55-7DD9-4142-8674-F10227E81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67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2400" dirty="0">
              <a:effectLst/>
            </a:endParaRPr>
          </a:p>
          <a:p>
            <a:pPr>
              <a:defRPr/>
            </a:pPr>
            <a:r>
              <a:rPr lang="ru-RU" sz="2400" dirty="0">
                <a:effectLst/>
              </a:rPr>
              <a:t>Звуки Москвы в </a:t>
            </a:r>
            <a:r>
              <a:rPr lang="ru-RU" sz="2400">
                <a:effectLst/>
              </a:rPr>
              <a:t>начале XX </a:t>
            </a:r>
            <a:r>
              <a:rPr lang="ru-RU" sz="2400" dirty="0">
                <a:effectLst/>
              </a:rPr>
              <a:t>века </a:t>
            </a:r>
            <a:r>
              <a:rPr lang="ru-RU" sz="2400">
                <a:effectLst/>
              </a:rPr>
              <a:t>(Гуревич А</a:t>
            </a:r>
            <a:r>
              <a:rPr lang="ru-RU" sz="2400" dirty="0" err="1">
                <a:effectLst/>
              </a:rPr>
              <a:t>.Я</a:t>
            </a:r>
            <a:r>
              <a:rPr lang="ru-RU" sz="2400" dirty="0">
                <a:effectLst/>
              </a:rPr>
              <a:t>. «Москва в начале 20 века», 1976</a:t>
            </a:r>
            <a:r>
              <a:rPr lang="ru-RU" sz="2400">
                <a:effectLst/>
              </a:rPr>
              <a:t>, 2010),</a:t>
            </a:r>
            <a:endParaRPr lang="ru-RU" sz="2400" dirty="0">
              <a:effectLst/>
            </a:endParaRPr>
          </a:p>
          <a:p>
            <a:pPr>
              <a:defRPr/>
            </a:pPr>
            <a:r>
              <a:rPr lang="ru-RU" sz="2400" dirty="0">
                <a:effectLst/>
              </a:rPr>
              <a:t>Звуковой ландшафт города Казани XIX - начала </a:t>
            </a:r>
            <a:r>
              <a:rPr lang="ru-RU" sz="2400">
                <a:effectLst/>
              </a:rPr>
              <a:t>XX вв. (</a:t>
            </a:r>
            <a:r>
              <a:rPr lang="ru-RU" sz="2400" dirty="0" err="1">
                <a:effectLst/>
              </a:rPr>
              <a:t>Деденева</a:t>
            </a:r>
            <a:r>
              <a:rPr lang="ru-RU" sz="2400" dirty="0">
                <a:effectLst/>
              </a:rPr>
              <a:t> A.A., </a:t>
            </a:r>
            <a:r>
              <a:rPr lang="ru-RU" sz="2400">
                <a:effectLst/>
              </a:rPr>
              <a:t>2013),</a:t>
            </a:r>
            <a:endParaRPr lang="ru-RU" sz="2400" dirty="0">
              <a:effectLst/>
            </a:endParaRPr>
          </a:p>
          <a:p>
            <a:pPr>
              <a:defRPr/>
            </a:pPr>
            <a:r>
              <a:rPr lang="ru-RU" sz="2400">
                <a:effectLst/>
              </a:rPr>
              <a:t>Звуки современной Москвы (статьи Чубуковой М.А. 2014-2016 гг. и др.),</a:t>
            </a:r>
            <a:endParaRPr lang="ru-RU" sz="2400" dirty="0">
              <a:effectLst/>
            </a:endParaRPr>
          </a:p>
          <a:p>
            <a:pPr>
              <a:defRPr/>
            </a:pPr>
            <a:r>
              <a:rPr lang="ru-RU" sz="2400" dirty="0">
                <a:effectLst/>
              </a:rPr>
              <a:t>Топология звукового ландшафта </a:t>
            </a:r>
            <a:r>
              <a:rPr lang="ru-RU" sz="2400">
                <a:effectLst/>
              </a:rPr>
              <a:t>русского Севера (</a:t>
            </a:r>
            <a:r>
              <a:rPr lang="ru-RU" sz="2400" dirty="0" err="1">
                <a:effectLst/>
              </a:rPr>
              <a:t>Крехалева</a:t>
            </a:r>
            <a:r>
              <a:rPr lang="ru-RU" sz="2400" dirty="0">
                <a:effectLst/>
              </a:rPr>
              <a:t> Е.А., 2015),</a:t>
            </a:r>
          </a:p>
          <a:p>
            <a:pPr>
              <a:defRPr/>
            </a:pPr>
            <a:r>
              <a:rPr lang="ru-RU" sz="2400" dirty="0">
                <a:effectLst/>
              </a:rPr>
              <a:t>В рамках  совместной программы Лектория Музея Москвы и журнала «Логос</a:t>
            </a:r>
            <a:r>
              <a:rPr lang="ru-RU" sz="2400">
                <a:effectLst/>
              </a:rPr>
              <a:t>» дискуссия </a:t>
            </a:r>
            <a:r>
              <a:rPr lang="ru-RU" sz="2400" dirty="0">
                <a:effectLst/>
              </a:rPr>
              <a:t>«Звук в городе» </a:t>
            </a:r>
            <a:r>
              <a:rPr lang="ru-RU" sz="2400">
                <a:effectLst/>
              </a:rPr>
              <a:t>(22.06.2016).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14F532-EB4A-451D-BBB1-A03D865A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586740"/>
          </a:xfrm>
        </p:spPr>
        <p:txBody>
          <a:bodyPr/>
          <a:lstStyle/>
          <a:p>
            <a:pPr algn="ctr">
              <a:defRPr/>
            </a:pPr>
            <a:r>
              <a:rPr lang="ru-RU" sz="3200" dirty="0"/>
              <a:t>Звуки </a:t>
            </a:r>
            <a:r>
              <a:rPr lang="ru-RU" sz="3200"/>
              <a:t>в городе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610CC8-4AD1-45E3-AE76-22CE6585B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769621"/>
            <a:ext cx="8229600" cy="5974080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Звуковой хаос и террор в </a:t>
            </a:r>
            <a:r>
              <a:rPr lang="ru-RU" sz="2000"/>
              <a:t>русском мегаполисе (</a:t>
            </a:r>
            <a:r>
              <a:rPr lang="ru-RU" sz="2000" dirty="0"/>
              <a:t>улица </a:t>
            </a:r>
            <a:r>
              <a:rPr lang="ru-RU" sz="2000" dirty="0" err="1"/>
              <a:t>Вайнера</a:t>
            </a:r>
            <a:r>
              <a:rPr lang="ru-RU" sz="2000" dirty="0"/>
              <a:t> в </a:t>
            </a:r>
            <a:r>
              <a:rPr lang="ru-RU" sz="2000" dirty="0" err="1"/>
              <a:t>Ебурге</a:t>
            </a:r>
            <a:r>
              <a:rPr lang="ru-RU" sz="2000" dirty="0"/>
              <a:t>), </a:t>
            </a:r>
          </a:p>
          <a:p>
            <a:pPr>
              <a:defRPr/>
            </a:pPr>
            <a:r>
              <a:rPr lang="ru-RU" sz="2000" dirty="0"/>
              <a:t>Интерактивная городская среда: говорящие урны (Финляндия, 2015</a:t>
            </a:r>
            <a:r>
              <a:rPr lang="ru-RU" sz="2000"/>
              <a:t>, Англия - </a:t>
            </a:r>
            <a:r>
              <a:rPr lang="ru-RU" sz="2000" dirty="0"/>
              <a:t>урны с местным </a:t>
            </a:r>
            <a:r>
              <a:rPr lang="ru-RU" sz="2000"/>
              <a:t>диалектом), музыкальные велосипеды (</a:t>
            </a:r>
            <a:r>
              <a:rPr lang="ru-RU" sz="2000" dirty="0"/>
              <a:t>Лондон, Брюссель, </a:t>
            </a:r>
            <a:r>
              <a:rPr lang="ru-RU" sz="2000"/>
              <a:t>Берлин),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Звуки-сигналы и звуки-символы (бой часов на Спасской башне, утренняя зарядка</a:t>
            </a:r>
            <a:r>
              <a:rPr lang="ru-RU" sz="2000"/>
              <a:t>, пионерская </a:t>
            </a:r>
            <a:r>
              <a:rPr lang="ru-RU" sz="2000" dirty="0"/>
              <a:t>зорька, </a:t>
            </a:r>
            <a:r>
              <a:rPr lang="ru-RU" sz="2000"/>
              <a:t>аплодисменты), звуковые ритмы,</a:t>
            </a:r>
            <a:endParaRPr lang="en-US" sz="2000" dirty="0"/>
          </a:p>
          <a:p>
            <a:pPr>
              <a:defRPr/>
            </a:pPr>
            <a:r>
              <a:rPr lang="ru-RU" sz="2000" dirty="0"/>
              <a:t>Промышленные города - нужны ли заводские </a:t>
            </a:r>
            <a:r>
              <a:rPr lang="ru-RU" sz="2000"/>
              <a:t>гудки? (</a:t>
            </a:r>
            <a:r>
              <a:rPr lang="ru-RU" sz="2000" dirty="0"/>
              <a:t>Н-Тагил, Серов, Верхняя Салда,</a:t>
            </a:r>
            <a:r>
              <a:rPr lang="en-US" sz="2000" dirty="0"/>
              <a:t> </a:t>
            </a:r>
            <a:r>
              <a:rPr lang="ru-RU" sz="2000"/>
              <a:t>Усть-Катав),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Конфессиональные звуки (христианство - колокола, ислам -мечети), звуковые права  граждан  и верующих,</a:t>
            </a:r>
          </a:p>
          <a:p>
            <a:pPr>
              <a:defRPr/>
            </a:pPr>
            <a:r>
              <a:rPr lang="ru-RU" sz="2000" dirty="0"/>
              <a:t>Чужая речь в транспорте и в магазине,</a:t>
            </a:r>
            <a:endParaRPr lang="ru-RU" sz="2800" dirty="0"/>
          </a:p>
          <a:p>
            <a:pPr>
              <a:defRPr/>
            </a:pPr>
            <a:r>
              <a:rPr lang="ru-RU" sz="2000" dirty="0"/>
              <a:t>Свадьба в большом городе,</a:t>
            </a:r>
          </a:p>
          <a:p>
            <a:pPr>
              <a:defRPr/>
            </a:pPr>
            <a:r>
              <a:rPr lang="ru-RU" sz="2000" dirty="0"/>
              <a:t>По городу </a:t>
            </a:r>
            <a:r>
              <a:rPr lang="ru-RU" sz="2000"/>
              <a:t>с плеером (</a:t>
            </a:r>
            <a:r>
              <a:rPr lang="ru-RU" sz="2000" dirty="0"/>
              <a:t>девушка с наушниками вместо девушки с веслом),</a:t>
            </a:r>
          </a:p>
          <a:p>
            <a:pPr>
              <a:defRPr/>
            </a:pPr>
            <a:r>
              <a:rPr lang="ru-RU" sz="2000"/>
              <a:t>Дикторы метро (опыт </a:t>
            </a:r>
            <a:r>
              <a:rPr lang="ru-RU" sz="2000" dirty="0"/>
              <a:t>Санкт-Петербурга), объявления на английском в </a:t>
            </a:r>
            <a:r>
              <a:rPr lang="ru-RU" sz="2000"/>
              <a:t>транспорте Ебурга (Чемп. </a:t>
            </a:r>
            <a:r>
              <a:rPr lang="ru-RU" sz="2000" dirty="0"/>
              <a:t>мира </a:t>
            </a:r>
            <a:r>
              <a:rPr lang="ru-RU" sz="2000"/>
              <a:t>по футболу-2018)</a:t>
            </a:r>
            <a:endParaRPr lang="ru-RU" sz="20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9FEF186C-7D31-441C-A7EE-2D67F860B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/>
              <a:t>Звук в социальных и гуманитарных науках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CC21C7B8-A892-4F85-9518-F196DD5F89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/>
              <a:t>Философия:</a:t>
            </a:r>
          </a:p>
          <a:p>
            <a:pPr eaLnBrk="1" hangingPunct="1">
              <a:defRPr/>
            </a:pPr>
            <a:r>
              <a:rPr lang="ru-RU"/>
              <a:t> А.Белый – «Глоссолалия»,</a:t>
            </a:r>
          </a:p>
          <a:p>
            <a:pPr eaLnBrk="1" hangingPunct="1">
              <a:defRPr/>
            </a:pPr>
            <a:r>
              <a:rPr lang="ru-RU"/>
              <a:t>О. Розеншток-Хюси – «Речь и действительность»,</a:t>
            </a:r>
          </a:p>
          <a:p>
            <a:pPr eaLnBrk="1" hangingPunct="1">
              <a:defRPr/>
            </a:pPr>
            <a:r>
              <a:rPr lang="ru-RU"/>
              <a:t>Р.О. Якобсон – «Звук и значение»,</a:t>
            </a:r>
          </a:p>
          <a:p>
            <a:pPr eaLnBrk="1" hangingPunct="1">
              <a:defRPr/>
            </a:pPr>
            <a:r>
              <a:rPr lang="ru-RU"/>
              <a:t>С.Н.Булгаков – «Философия имени».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DD0424A6-ED95-41D0-90E7-A9429B8B2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/>
              <a:t>Звуки общества: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AF99B822-B92E-40BC-9BBB-B0EDE30772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37876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Социальная реальность как слышимость и слушание (</a:t>
            </a:r>
            <a:r>
              <a:rPr lang="ru-RU" sz="2400" err="1"/>
              <a:t>рефлексивное</a:t>
            </a:r>
            <a:r>
              <a:rPr lang="ru-RU" sz="2400"/>
              <a:t>, нерефлексивное</a:t>
            </a:r>
            <a:r>
              <a:rPr lang="ru-RU" sz="2400" dirty="0"/>
              <a:t>, эмпатическое </a:t>
            </a:r>
            <a:r>
              <a:rPr lang="ru-RU" sz="2400"/>
              <a:t>слушание),</a:t>
            </a:r>
            <a:endParaRPr lang="ru-RU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Социализация: акустическая грамотность, акустическая адаптация и «акустический поводок»,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Образование как акустический феномен,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Социальный контроль – акустическая дисциплина и акустический этикет,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Идентичность – персональная и коллективная звуковая память (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  <a:r>
              <a:rPr lang="ru-RU" sz="2400" dirty="0">
                <a:effectLst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советского</a:t>
            </a:r>
            <a:r>
              <a:rPr lang="ru-RU" sz="2400" dirty="0">
                <a:effectLst/>
              </a:rPr>
              <a:t>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 –детства</a:t>
            </a:r>
            <a:r>
              <a:rPr lang="ru-RU" sz="2400">
                <a:effectLst/>
              </a:rPr>
              <a:t>,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</a:t>
            </a:r>
            <a:r>
              <a:rPr lang="ru-RU" sz="2400">
                <a:effectLst/>
              </a:rPr>
              <a:t>, </a:t>
            </a: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демонстраций</a:t>
            </a:r>
            <a:r>
              <a:rPr lang="ru-RU" sz="2400">
                <a:effectLst/>
              </a:rPr>
              <a:t>,</a:t>
            </a:r>
            <a:r>
              <a:rPr lang="ru-RU" sz="2400"/>
              <a:t> Великой Отечественной войны),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/>
              <a:t>Социальные группы (в </a:t>
            </a:r>
            <a:r>
              <a:rPr lang="ru-RU" sz="2400" dirty="0" err="1"/>
              <a:t>т.ч</a:t>
            </a:r>
            <a:r>
              <a:rPr lang="ru-RU" sz="2400" dirty="0"/>
              <a:t>. толпа и публика</a:t>
            </a:r>
            <a:r>
              <a:rPr lang="ru-RU" sz="2400"/>
              <a:t>) </a:t>
            </a:r>
            <a:r>
              <a:rPr lang="en-US" sz="2400"/>
              <a:t>– </a:t>
            </a:r>
            <a:r>
              <a:rPr lang="ru-RU" sz="2400" dirty="0"/>
              <a:t>звук как </a:t>
            </a:r>
            <a:r>
              <a:rPr lang="ru-RU" sz="2400" dirty="0" err="1"/>
              <a:t>группообразующий</a:t>
            </a:r>
            <a:r>
              <a:rPr lang="ru-RU" sz="2400" dirty="0"/>
              <a:t> фактор,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Миграция – конфликт звуковых традиций в звуковом ландшафте города.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FA1ADA0B-1AB9-4E38-BF2E-E78D19F55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633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/>
              <a:t>Методологические проблемы аудиосоциологии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3811226F-6160-401A-953C-41547998F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380" y="1699260"/>
            <a:ext cx="8229600" cy="499618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Зрение индивидуализирует, звук обобщает?</a:t>
            </a:r>
          </a:p>
          <a:p>
            <a:pPr eaLnBrk="1" hangingPunct="1">
              <a:defRPr/>
            </a:pPr>
            <a:r>
              <a:rPr lang="ru-RU" sz="2400" dirty="0"/>
              <a:t>Есть ли образ у звука? Аудиовизуальный  образ? «Акустико-психологическое качество»?</a:t>
            </a:r>
          </a:p>
          <a:p>
            <a:pPr eaLnBrk="1" hangingPunct="1">
              <a:defRPr/>
            </a:pPr>
            <a:r>
              <a:rPr lang="ru-RU" sz="2400"/>
              <a:t>Определение первичной </a:t>
            </a:r>
            <a:r>
              <a:rPr lang="ru-RU" sz="2400" dirty="0"/>
              <a:t>единицы анализа: </a:t>
            </a:r>
            <a:r>
              <a:rPr lang="ru-RU" sz="2400" dirty="0" err="1"/>
              <a:t>звукокомплекс</a:t>
            </a:r>
            <a:r>
              <a:rPr lang="ru-RU" sz="2400" dirty="0"/>
              <a:t>, </a:t>
            </a:r>
            <a:r>
              <a:rPr lang="ru-RU" sz="2400"/>
              <a:t>звуковой образ?</a:t>
            </a:r>
            <a:endParaRPr lang="ru-RU" sz="2400" dirty="0"/>
          </a:p>
          <a:p>
            <a:pPr eaLnBrk="1" hangingPunct="1">
              <a:defRPr/>
            </a:pPr>
            <a:r>
              <a:rPr lang="ru-RU" sz="2400"/>
              <a:t>Звуковые </a:t>
            </a:r>
            <a:r>
              <a:rPr lang="ru-RU" sz="2400" dirty="0"/>
              <a:t>ниши индивидов и групп</a:t>
            </a:r>
            <a:r>
              <a:rPr lang="en-US" sz="2400" dirty="0"/>
              <a:t>?</a:t>
            </a:r>
            <a:r>
              <a:rPr lang="ru-RU" sz="2400" dirty="0"/>
              <a:t> Приватизация </a:t>
            </a:r>
            <a:r>
              <a:rPr lang="ru-RU" sz="2400"/>
              <a:t>звукового пространства.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/>
              <a:t>Опора </a:t>
            </a:r>
            <a:r>
              <a:rPr lang="ru-RU" sz="2400"/>
              <a:t>на музыковедение (</a:t>
            </a:r>
            <a:r>
              <a:rPr lang="ru-RU" sz="2400" dirty="0"/>
              <a:t>темп, ритм, полифония или какофония большого города, партитура)?</a:t>
            </a:r>
            <a:endParaRPr lang="en-US" sz="2400" dirty="0"/>
          </a:p>
          <a:p>
            <a:pPr eaLnBrk="1" hangingPunct="1">
              <a:defRPr/>
            </a:pPr>
            <a:r>
              <a:rPr lang="ru-RU" sz="2400" dirty="0"/>
              <a:t>Феноменологическая социология (</a:t>
            </a:r>
            <a:r>
              <a:rPr lang="ru-RU" sz="2400" dirty="0" err="1"/>
              <a:t>этнометодология</a:t>
            </a:r>
            <a:r>
              <a:rPr lang="ru-RU" sz="2400" dirty="0"/>
              <a:t>) как </a:t>
            </a:r>
            <a:r>
              <a:rPr lang="ru-RU" sz="2400"/>
              <a:t>основа аудиосоциологии.</a:t>
            </a:r>
            <a:endParaRPr lang="ru-RU" sz="2400" dirty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9FDAB-B67A-46D2-A1C7-71B5501C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20775"/>
          </a:xfrm>
        </p:spPr>
        <p:txBody>
          <a:bodyPr/>
          <a:lstStyle/>
          <a:p>
            <a:pPr algn="ctr">
              <a:defRPr/>
            </a:pPr>
            <a:r>
              <a:rPr lang="ru-RU" sz="3600"/>
              <a:t>Выбор терминологии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41E580-CCC5-4A8E-83FB-77B9131B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354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err="1"/>
              <a:t>Сонология</a:t>
            </a:r>
            <a:r>
              <a:rPr lang="ru-RU" sz="2400"/>
              <a:t>, аудиосоциология</a:t>
            </a:r>
            <a:r>
              <a:rPr lang="ru-RU" sz="2400" dirty="0"/>
              <a:t>,</a:t>
            </a:r>
          </a:p>
          <a:p>
            <a:pPr eaLnBrk="1" hangingPunct="1">
              <a:defRPr/>
            </a:pPr>
            <a:r>
              <a:rPr lang="ru-RU" sz="2400" dirty="0" err="1"/>
              <a:t>Шумология</a:t>
            </a:r>
            <a:r>
              <a:rPr lang="ru-RU" sz="2400" dirty="0"/>
              <a:t>: белый шум, розовый шум, социальный шум,</a:t>
            </a:r>
          </a:p>
          <a:p>
            <a:pPr eaLnBrk="1" hangingPunct="1">
              <a:defRPr/>
            </a:pPr>
            <a:r>
              <a:rPr lang="ru-RU" sz="2400" dirty="0"/>
              <a:t>Звуковой ландшафт или </a:t>
            </a:r>
            <a:r>
              <a:rPr lang="ru-RU" sz="2400" dirty="0" err="1"/>
              <a:t>саундскейп</a:t>
            </a:r>
            <a:r>
              <a:rPr lang="ru-RU" sz="2400" dirty="0"/>
              <a:t>?</a:t>
            </a:r>
          </a:p>
          <a:p>
            <a:pPr eaLnBrk="1" hangingPunct="1">
              <a:defRPr/>
            </a:pPr>
            <a:r>
              <a:rPr lang="ru-RU" sz="2400" dirty="0"/>
              <a:t>Акустический или аудиальный? «</a:t>
            </a:r>
            <a:r>
              <a:rPr lang="ru-RU" sz="2400" dirty="0" err="1"/>
              <a:t>Темброакустическая</a:t>
            </a:r>
            <a:r>
              <a:rPr lang="ru-RU" sz="2400" dirty="0"/>
              <a:t> </a:t>
            </a:r>
            <a:r>
              <a:rPr lang="ru-RU" sz="2400"/>
              <a:t>деконструкция» (А. Ганжа),</a:t>
            </a:r>
            <a:endParaRPr lang="ru-RU" sz="2400" dirty="0"/>
          </a:p>
          <a:p>
            <a:pPr eaLnBrk="1" hangingPunct="1">
              <a:defRPr/>
            </a:pPr>
            <a:r>
              <a:rPr lang="ru-RU" sz="2400"/>
              <a:t>М. Шефер</a:t>
            </a:r>
            <a:r>
              <a:rPr lang="ru-RU" sz="2400" dirty="0"/>
              <a:t>: шкала </a:t>
            </a:r>
            <a:r>
              <a:rPr lang="en-US" sz="2400"/>
              <a:t>LO-FI </a:t>
            </a:r>
            <a:r>
              <a:rPr lang="ru-RU" sz="2400"/>
              <a:t>и </a:t>
            </a:r>
            <a:r>
              <a:rPr lang="en-US" sz="2400" dirty="0"/>
              <a:t>HI-FI</a:t>
            </a:r>
            <a:r>
              <a:rPr lang="ru-RU" sz="2400" dirty="0"/>
              <a:t>,  </a:t>
            </a:r>
          </a:p>
          <a:p>
            <a:pPr eaLnBrk="1" hangingPunct="1">
              <a:defRPr/>
            </a:pPr>
            <a:r>
              <a:rPr lang="ru-RU" sz="2400"/>
              <a:t>Акустметр (</a:t>
            </a:r>
            <a:r>
              <a:rPr lang="ru-RU" sz="2400" dirty="0"/>
              <a:t>голос, источник которого не видно</a:t>
            </a:r>
            <a:r>
              <a:rPr lang="ru-RU" sz="2400"/>
              <a:t>), абсолютный акустметр – </a:t>
            </a:r>
            <a:r>
              <a:rPr lang="ru-RU" sz="2400" dirty="0"/>
              <a:t>голос</a:t>
            </a:r>
            <a:r>
              <a:rPr lang="ru-RU" sz="2400"/>
              <a:t>, наделённый   </a:t>
            </a:r>
            <a:r>
              <a:rPr lang="ru-RU" sz="2400" dirty="0"/>
              <a:t>вездесущностью </a:t>
            </a:r>
            <a:r>
              <a:rPr lang="ru-RU" sz="2400"/>
              <a:t>и могуществом (</a:t>
            </a:r>
            <a:r>
              <a:rPr lang="ru-RU" sz="2400" err="1"/>
              <a:t>М</a:t>
            </a:r>
            <a:r>
              <a:rPr lang="ru-RU" sz="2400"/>
              <a:t>. Шьон).</a:t>
            </a:r>
            <a:r>
              <a:rPr lang="en-US" sz="240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Уши у консерватории в Мюнстере">
            <a:extLst>
              <a:ext uri="{FF2B5EF4-FFF2-40B4-BE49-F238E27FC236}">
                <a16:creationId xmlns="" xmlns:a16="http://schemas.microsoft.com/office/drawing/2014/main" id="{8C804BD1-50FA-452C-ABF6-C63ECE498E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25730"/>
            <a:ext cx="8808720" cy="660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F291D9FB-6C44-46CC-AE80-24EF2B3DC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366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/>
              <a:t>Литература на русском языке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6E12A6F5-4480-4AB4-8BF3-4FCC552F89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46122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Журавлев А.П. Звук и смысл. М., 1981.</a:t>
            </a:r>
          </a:p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Плужников М., Рязанцев С. Среди запахов и звуков. </a:t>
            </a:r>
            <a:r>
              <a:rPr lang="ru-RU" sz="2400" dirty="0">
                <a:effectLst/>
                <a:cs typeface="Times New Roman" pitchFamily="18" charset="0"/>
              </a:rPr>
              <a:t>М., 1991.</a:t>
            </a:r>
          </a:p>
          <a:p>
            <a:pPr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Звучащая философия. Сборник материалов конференции. СПб., 2003.</a:t>
            </a:r>
          </a:p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Крылова А.В. Звук в рекламе. </a:t>
            </a:r>
            <a:r>
              <a:rPr lang="ru-RU" sz="2400" dirty="0" err="1">
                <a:cs typeface="Times New Roman" pitchFamily="18" charset="0"/>
              </a:rPr>
              <a:t>Р.н.Д</a:t>
            </a:r>
            <a:r>
              <a:rPr lang="ru-RU" sz="2400" dirty="0">
                <a:cs typeface="Times New Roman" pitchFamily="18" charset="0"/>
              </a:rPr>
              <a:t>., 2008.</a:t>
            </a:r>
          </a:p>
          <a:p>
            <a:pPr eaLnBrk="1" hangingPunct="1">
              <a:defRPr/>
            </a:pPr>
            <a:r>
              <a:rPr lang="ru-RU" sz="2400" dirty="0" err="1">
                <a:cs typeface="Times New Roman" pitchFamily="18" charset="0"/>
              </a:rPr>
              <a:t>Шерель</a:t>
            </a:r>
            <a:r>
              <a:rPr lang="ru-RU" sz="2400" dirty="0">
                <a:cs typeface="Times New Roman" pitchFamily="18" charset="0"/>
              </a:rPr>
              <a:t> А. </a:t>
            </a:r>
            <a:r>
              <a:rPr lang="ru-RU" sz="2400" dirty="0" err="1">
                <a:cs typeface="Times New Roman" pitchFamily="18" charset="0"/>
              </a:rPr>
              <a:t>Аудиокультура</a:t>
            </a:r>
            <a:r>
              <a:rPr lang="ru-RU" sz="2400" dirty="0">
                <a:cs typeface="Times New Roman" pitchFamily="18" charset="0"/>
              </a:rPr>
              <a:t> ХХ века. М., 2004.</a:t>
            </a:r>
          </a:p>
          <a:p>
            <a:pPr eaLnBrk="1" hangingPunct="1">
              <a:defRPr/>
            </a:pPr>
            <a:r>
              <a:rPr lang="ru-RU" sz="2400" dirty="0">
                <a:cs typeface="Times New Roman" pitchFamily="18" charset="0"/>
              </a:rPr>
              <a:t>Румянцев С.Ю. Книга тишины. Звуковой ландшафт города. СПб., 2003.</a:t>
            </a:r>
          </a:p>
          <a:p>
            <a:pPr eaLnBrk="1" hangingPunct="1">
              <a:defRPr/>
            </a:pPr>
            <a:r>
              <a:rPr lang="ru-RU" sz="2400" dirty="0" err="1">
                <a:cs typeface="Times New Roman" pitchFamily="18" charset="0"/>
              </a:rPr>
              <a:t>Тэйлор</a:t>
            </a:r>
            <a:r>
              <a:rPr lang="ru-RU" sz="2400" dirty="0">
                <a:cs typeface="Times New Roman" pitchFamily="18" charset="0"/>
              </a:rPr>
              <a:t> Р. Шум. М., 1978,</a:t>
            </a:r>
          </a:p>
          <a:p>
            <a:pPr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Микроурбанизм. Город в деталях. М.:НЛО, 2014.</a:t>
            </a:r>
          </a:p>
          <a:p>
            <a:pPr eaLnBrk="1" hangingPunct="1">
              <a:buFontTx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800" b="1" dirty="0"/>
          </a:p>
          <a:p>
            <a:pPr eaLnBrk="1" hangingPunct="1"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DAF85D38-43B6-48C6-B8F9-6EFC8E555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/>
              <a:t>Литература на иностранных языках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5BCF6496-C74A-421C-886D-9B8003D5F6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Raymond Murray Schafer</a:t>
            </a:r>
            <a:r>
              <a:rPr lang="en-US" sz="2800" dirty="0"/>
              <a:t>,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Soundscape</a:t>
            </a:r>
            <a:r>
              <a:rPr lang="en-US" sz="2400" dirty="0"/>
              <a:t>,</a:t>
            </a:r>
            <a:r>
              <a:rPr lang="ru-RU" sz="2400" dirty="0"/>
              <a:t> 1994</a:t>
            </a:r>
            <a:r>
              <a:rPr lang="en-US" sz="2400" dirty="0"/>
              <a:t>.</a:t>
            </a:r>
            <a:endParaRPr lang="ru-RU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b="1" dirty="0"/>
              <a:t>Barry </a:t>
            </a:r>
            <a:r>
              <a:rPr lang="de-DE" sz="2400" b="1" dirty="0" err="1"/>
              <a:t>Truax</a:t>
            </a:r>
            <a:r>
              <a:rPr lang="de-DE" sz="2400" dirty="0"/>
              <a:t>: </a:t>
            </a:r>
            <a:r>
              <a:rPr lang="de-DE" sz="2400" dirty="0" err="1"/>
              <a:t>Acoustic</a:t>
            </a:r>
            <a:r>
              <a:rPr lang="de-DE" sz="2400" dirty="0"/>
              <a:t> Communication</a:t>
            </a:r>
            <a:r>
              <a:rPr lang="de-DE" sz="2400" i="1" dirty="0"/>
              <a:t>.</a:t>
            </a:r>
            <a:r>
              <a:rPr lang="de-DE" sz="2400" dirty="0"/>
              <a:t> 2nd </a:t>
            </a:r>
            <a:r>
              <a:rPr lang="de-DE" sz="2400" dirty="0" err="1"/>
              <a:t>edition</a:t>
            </a:r>
            <a:r>
              <a:rPr lang="de-DE" sz="2400" dirty="0"/>
              <a:t>. </a:t>
            </a:r>
            <a:r>
              <a:rPr lang="de-DE" sz="2400" dirty="0" err="1"/>
              <a:t>Ablex</a:t>
            </a:r>
            <a:r>
              <a:rPr lang="de-DE" sz="2400" dirty="0"/>
              <a:t> Publishing, </a:t>
            </a:r>
            <a:r>
              <a:rPr lang="de-DE" sz="2400" dirty="0" err="1"/>
              <a:t>Westport</a:t>
            </a:r>
            <a:r>
              <a:rPr lang="de-DE" sz="2400" dirty="0"/>
              <a:t> CT u. a</a:t>
            </a:r>
            <a:r>
              <a:rPr lang="de-DE" sz="2400"/>
              <a:t>. 2001</a:t>
            </a:r>
            <a:r>
              <a:rPr lang="ru-RU" sz="2400" dirty="0"/>
              <a:t>.</a:t>
            </a: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Mark M. Smith</a:t>
            </a:r>
            <a:r>
              <a:rPr lang="en-US" sz="2800" dirty="0"/>
              <a:t>, </a:t>
            </a:r>
            <a:r>
              <a:rPr lang="en-US" sz="2400" dirty="0"/>
              <a:t>Sensing the past. Seeing, hearing, smelling, tasting, and touching in history, Berkeley et al. 2008; </a:t>
            </a:r>
            <a:r>
              <a:rPr lang="en-US" sz="2400" dirty="0" err="1"/>
              <a:t>ders</a:t>
            </a:r>
            <a:r>
              <a:rPr lang="en-US" sz="2400" dirty="0"/>
              <a:t>., Hearing history: a reader, London et al. 2004</a:t>
            </a:r>
            <a:r>
              <a:rPr lang="en-US" sz="2800" dirty="0"/>
              <a:t>. </a:t>
            </a:r>
            <a:endParaRPr lang="ru-RU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Gerhard Paul</a:t>
            </a:r>
            <a:r>
              <a:rPr lang="en-US" sz="2800" dirty="0"/>
              <a:t> (Flensburg): </a:t>
            </a:r>
            <a:r>
              <a:rPr lang="en-US" sz="2400" dirty="0"/>
              <a:t>„Der Sound des </a:t>
            </a:r>
            <a:r>
              <a:rPr lang="en-US" sz="2400" dirty="0" err="1"/>
              <a:t>Jahrhunderts</a:t>
            </a:r>
            <a:r>
              <a:rPr lang="en-US" sz="2400" dirty="0"/>
              <a:t>.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err="1"/>
              <a:t>akustisches</a:t>
            </a:r>
            <a:r>
              <a:rPr lang="en-US" sz="2400" dirty="0"/>
              <a:t> </a:t>
            </a:r>
            <a:r>
              <a:rPr lang="en-US" sz="2400" dirty="0" err="1"/>
              <a:t>Porträt</a:t>
            </a:r>
            <a:r>
              <a:rPr lang="en-US" sz="2400" dirty="0"/>
              <a:t> des 20. und </a:t>
            </a:r>
            <a:r>
              <a:rPr lang="en-US" sz="2400" dirty="0" err="1"/>
              <a:t>beginnenden</a:t>
            </a:r>
            <a:r>
              <a:rPr lang="en-US" sz="2400" dirty="0"/>
              <a:t> 21. </a:t>
            </a:r>
            <a:r>
              <a:rPr lang="en-US" sz="2400" err="1"/>
              <a:t>Jahrhunderts</a:t>
            </a:r>
            <a:r>
              <a:rPr lang="en-US" sz="2400"/>
              <a:t>“, 2013</a:t>
            </a:r>
            <a:r>
              <a:rPr lang="ru-RU" sz="240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4FCE2F64-3404-46A8-A851-C3706804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5128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Звуковые архивы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346CDC84-5BC5-4F47-99D1-3D46E4F7B3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Российский государственный архив </a:t>
            </a:r>
            <a:r>
              <a:rPr lang="ru-RU" sz="2000" dirty="0" err="1"/>
              <a:t>фонодокументов</a:t>
            </a:r>
            <a:r>
              <a:rPr lang="ru-RU" sz="2000" dirty="0"/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Санкт-Петербургский музей звука, музей звука в Одессе,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Музей музыкальной культуры им. М.И. Глинки (Москва).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B</a:t>
            </a:r>
            <a:r>
              <a:rPr lang="ru-RU" sz="2000" dirty="0" err="1"/>
              <a:t>ritish</a:t>
            </a:r>
            <a:r>
              <a:rPr lang="ru-RU" sz="2000" dirty="0"/>
              <a:t> </a:t>
            </a:r>
            <a:r>
              <a:rPr lang="en-US" sz="2000" dirty="0"/>
              <a:t>L</a:t>
            </a:r>
            <a:r>
              <a:rPr lang="ru-RU" sz="2000" dirty="0" err="1"/>
              <a:t>ibrary</a:t>
            </a:r>
            <a:r>
              <a:rPr lang="ru-RU" sz="2000" dirty="0"/>
              <a:t>–</a:t>
            </a:r>
            <a:r>
              <a:rPr lang="en-US" sz="2000" dirty="0"/>
              <a:t>S</a:t>
            </a:r>
            <a:r>
              <a:rPr lang="ru-RU" sz="2000" dirty="0" err="1"/>
              <a:t>ounds</a:t>
            </a:r>
            <a:r>
              <a:rPr lang="ru-RU" sz="2000" dirty="0"/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Deutsche</a:t>
            </a:r>
            <a:r>
              <a:rPr lang="ru-RU" sz="2000" dirty="0"/>
              <a:t> </a:t>
            </a:r>
            <a:r>
              <a:rPr lang="en-US" sz="2000" dirty="0" err="1"/>
              <a:t>Volksliedarchiv</a:t>
            </a:r>
            <a:r>
              <a:rPr lang="en-US" sz="2000" dirty="0"/>
              <a:t> in Freiburg</a:t>
            </a:r>
            <a:r>
              <a:rPr lang="ru-RU" sz="2000" dirty="0"/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Regensburger</a:t>
            </a:r>
            <a:r>
              <a:rPr lang="en-US" sz="2000" dirty="0"/>
              <a:t> </a:t>
            </a:r>
            <a:r>
              <a:rPr lang="en-US" sz="2000" dirty="0" err="1"/>
              <a:t>Volksmusik</a:t>
            </a:r>
            <a:r>
              <a:rPr lang="en-US" sz="2000" dirty="0"/>
              <a:t>-Portal,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Archiv</a:t>
            </a:r>
            <a:r>
              <a:rPr lang="en-US" sz="2000" dirty="0"/>
              <a:t> des </a:t>
            </a:r>
            <a:r>
              <a:rPr lang="en-US" sz="2000" dirty="0" err="1"/>
              <a:t>Österreichischen</a:t>
            </a:r>
            <a:r>
              <a:rPr lang="en-US" sz="2000" dirty="0"/>
              <a:t> </a:t>
            </a:r>
            <a:r>
              <a:rPr lang="en-US" sz="2000" dirty="0" err="1"/>
              <a:t>Volksliedwerkes</a:t>
            </a:r>
            <a:r>
              <a:rPr lang="en-US" sz="2000" dirty="0"/>
              <a:t>  in der </a:t>
            </a:r>
            <a:r>
              <a:rPr lang="en-US" sz="2000" dirty="0" err="1"/>
              <a:t>Österreichischen</a:t>
            </a:r>
            <a:r>
              <a:rPr lang="ru-RU" sz="2000" dirty="0"/>
              <a:t> </a:t>
            </a:r>
            <a:r>
              <a:rPr lang="en-US" sz="2000" dirty="0" err="1"/>
              <a:t>Nationalbibliothek</a:t>
            </a:r>
            <a:r>
              <a:rPr lang="en-US" sz="2000" dirty="0"/>
              <a:t>,</a:t>
            </a:r>
            <a:endParaRPr lang="ru-RU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Archiv</a:t>
            </a:r>
            <a:r>
              <a:rPr lang="en-US" sz="2000" dirty="0"/>
              <a:t>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alltägliches</a:t>
            </a:r>
            <a:r>
              <a:rPr lang="ru-RU" sz="2000" dirty="0"/>
              <a:t> </a:t>
            </a:r>
            <a:r>
              <a:rPr lang="en-US" sz="2000" dirty="0" err="1"/>
              <a:t>Erzählen</a:t>
            </a:r>
            <a:r>
              <a:rPr lang="en-US" sz="2000" dirty="0"/>
              <a:t> in Hamburg</a:t>
            </a:r>
            <a:r>
              <a:rPr lang="ru-RU" sz="2000" dirty="0"/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/>
              <a:t>Archiv</a:t>
            </a:r>
            <a:r>
              <a:rPr lang="en-US" sz="2000" dirty="0"/>
              <a:t> </a:t>
            </a:r>
            <a:r>
              <a:rPr lang="en-US" sz="2000" dirty="0" err="1"/>
              <a:t>erzählter</a:t>
            </a:r>
            <a:r>
              <a:rPr lang="en-US" sz="2000" dirty="0"/>
              <a:t> Geschichte in Jena</a:t>
            </a:r>
            <a:r>
              <a:rPr lang="ru-RU" sz="2000" dirty="0"/>
              <a:t>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Migration-audio-</a:t>
            </a:r>
            <a:r>
              <a:rPr lang="en-US" sz="2000" dirty="0" err="1"/>
              <a:t>archiv</a:t>
            </a:r>
            <a:r>
              <a:rPr lang="ru-RU" sz="2000" dirty="0"/>
              <a:t>,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/>
              <a:t>Sound </a:t>
            </a:r>
            <a:r>
              <a:rPr lang="en-US" sz="2000" dirty="0" smtClean="0"/>
              <a:t>Around</a:t>
            </a:r>
            <a:r>
              <a:rPr lang="ru-RU" sz="20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694A2E-A901-4B7C-A837-7FB2D06E4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61060"/>
          </a:xfrm>
        </p:spPr>
        <p:txBody>
          <a:bodyPr/>
          <a:lstStyle/>
          <a:p>
            <a:pPr algn="ctr">
              <a:defRPr/>
            </a:pPr>
            <a:r>
              <a:rPr lang="ru-RU" sz="2800" dirty="0"/>
              <a:t>Сюжеты исследований роли звука в обществе</a:t>
            </a:r>
            <a:r>
              <a:rPr lang="ru-RU" sz="3600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310B27-43AB-4E22-8C16-13F1A65C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5387340"/>
          </a:xfrm>
        </p:spPr>
        <p:txBody>
          <a:bodyPr/>
          <a:lstStyle/>
          <a:p>
            <a:pPr>
              <a:defRPr/>
            </a:pPr>
            <a:r>
              <a:rPr lang="ru-RU" sz="2000"/>
              <a:t>Аудиобрендинг (аудиологотип</a:t>
            </a:r>
            <a:r>
              <a:rPr lang="ru-RU" sz="2000" dirty="0"/>
              <a:t>, гимн, </a:t>
            </a:r>
            <a:r>
              <a:rPr lang="ru-RU" sz="2000" dirty="0" err="1"/>
              <a:t>фирменая</a:t>
            </a:r>
            <a:r>
              <a:rPr lang="ru-RU" sz="2000" dirty="0"/>
              <a:t> музыка корпоративный </a:t>
            </a:r>
            <a:r>
              <a:rPr lang="ru-RU" sz="2000" dirty="0" err="1"/>
              <a:t>аудиостиль</a:t>
            </a:r>
            <a:r>
              <a:rPr lang="ru-RU" sz="2000"/>
              <a:t>, «Сима-Ленд»),</a:t>
            </a:r>
            <a:endParaRPr lang="ru-RU" sz="2000" dirty="0"/>
          </a:p>
          <a:p>
            <a:pPr>
              <a:defRPr/>
            </a:pPr>
            <a:r>
              <a:rPr lang="ru-RU" sz="2000" dirty="0"/>
              <a:t>Фоновая музыка (торговые центры, парки культуры, праздники, </a:t>
            </a:r>
            <a:r>
              <a:rPr lang="ru-RU" sz="2000" dirty="0" err="1"/>
              <a:t>мегасобытия</a:t>
            </a:r>
            <a:r>
              <a:rPr lang="ru-RU" sz="2000" dirty="0"/>
              <a:t>),</a:t>
            </a:r>
          </a:p>
          <a:p>
            <a:pPr>
              <a:defRPr/>
            </a:pPr>
            <a:r>
              <a:rPr lang="ru-RU" sz="2000" dirty="0"/>
              <a:t>Радиовещание и </a:t>
            </a:r>
            <a:r>
              <a:rPr lang="ru-RU" sz="2000" dirty="0" err="1"/>
              <a:t>фоноцентрическая</a:t>
            </a:r>
            <a:r>
              <a:rPr lang="ru-RU" sz="2000" dirty="0"/>
              <a:t> организация власти (громкоговорители, сирены ГО), </a:t>
            </a:r>
          </a:p>
          <a:p>
            <a:pPr>
              <a:defRPr/>
            </a:pPr>
            <a:r>
              <a:rPr lang="ru-RU" sz="2000" dirty="0"/>
              <a:t>Шум: </a:t>
            </a:r>
            <a:r>
              <a:rPr lang="ru-RU" sz="2000" dirty="0" err="1"/>
              <a:t>Луиджи</a:t>
            </a:r>
            <a:r>
              <a:rPr lang="ru-RU" sz="2000" dirty="0"/>
              <a:t> </a:t>
            </a:r>
            <a:r>
              <a:rPr lang="ru-RU" sz="2000" dirty="0" err="1">
                <a:effectLst/>
              </a:rPr>
              <a:t>Русолло</a:t>
            </a:r>
            <a:r>
              <a:rPr lang="ru-RU" sz="2000" dirty="0">
                <a:effectLst/>
              </a:rPr>
              <a:t> Л. «Искусство </a:t>
            </a:r>
            <a:r>
              <a:rPr lang="ru-RU" sz="2000">
                <a:effectLst/>
              </a:rPr>
              <a:t>шумов» (</a:t>
            </a:r>
            <a:r>
              <a:rPr lang="ru-RU" sz="2000" dirty="0">
                <a:effectLst/>
              </a:rPr>
              <a:t>1913), Арсений Авраамов «Симфония </a:t>
            </a:r>
            <a:r>
              <a:rPr lang="ru-RU" sz="2000">
                <a:effectLst/>
              </a:rPr>
              <a:t>города» (1923) (мероприятие  </a:t>
            </a:r>
            <a:r>
              <a:rPr lang="ru-RU" sz="2000" dirty="0">
                <a:effectLst/>
              </a:rPr>
              <a:t>для младших школьников в Доме </a:t>
            </a:r>
            <a:r>
              <a:rPr lang="ru-RU" sz="2000" dirty="0" err="1">
                <a:effectLst/>
              </a:rPr>
              <a:t>Метенкова</a:t>
            </a:r>
            <a:r>
              <a:rPr lang="ru-RU" sz="2000" dirty="0">
                <a:effectLst/>
              </a:rPr>
              <a:t> в </a:t>
            </a:r>
            <a:r>
              <a:rPr lang="ru-RU" sz="2000">
                <a:effectLst/>
              </a:rPr>
              <a:t>январе 2020 г.),</a:t>
            </a:r>
            <a:endParaRPr lang="ru-RU" sz="2000" dirty="0">
              <a:effectLst/>
            </a:endParaRPr>
          </a:p>
          <a:p>
            <a:pPr>
              <a:defRPr/>
            </a:pPr>
            <a:r>
              <a:rPr lang="ru-RU" sz="2000" dirty="0">
                <a:effectLst/>
              </a:rPr>
              <a:t>Всемирный день </a:t>
            </a:r>
            <a:r>
              <a:rPr lang="ru-RU" sz="2000">
                <a:effectLst/>
              </a:rPr>
              <a:t>исцеления звуком (14.02. </a:t>
            </a:r>
            <a:r>
              <a:rPr lang="ru-RU" sz="2000" dirty="0">
                <a:effectLst/>
              </a:rPr>
              <a:t>- с 2003 г</a:t>
            </a:r>
            <a:r>
              <a:rPr lang="ru-RU" sz="2000">
                <a:effectLst/>
              </a:rPr>
              <a:t>.), </a:t>
            </a:r>
          </a:p>
          <a:p>
            <a:pPr>
              <a:defRPr/>
            </a:pPr>
            <a:r>
              <a:rPr lang="ru-RU" sz="2000">
                <a:effectLst/>
              </a:rPr>
              <a:t>Звуковой ландшафт ГУЛАГа (чайки </a:t>
            </a:r>
            <a:r>
              <a:rPr lang="ru-RU" sz="2000" dirty="0">
                <a:effectLst/>
              </a:rPr>
              <a:t>на Соловках и Дальнем Востоке),</a:t>
            </a:r>
          </a:p>
          <a:p>
            <a:pPr>
              <a:defRPr/>
            </a:pPr>
            <a:r>
              <a:rPr lang="ru-RU" sz="2000" dirty="0">
                <a:effectLst/>
              </a:rPr>
              <a:t>Молчание и </a:t>
            </a:r>
            <a:r>
              <a:rPr lang="ru-RU" sz="2000">
                <a:effectLst/>
              </a:rPr>
              <a:t>тишина в русской (советской) </a:t>
            </a:r>
            <a:r>
              <a:rPr lang="ru-RU" sz="2000" dirty="0">
                <a:effectLst/>
              </a:rPr>
              <a:t>культуре, </a:t>
            </a:r>
          </a:p>
          <a:p>
            <a:pPr>
              <a:defRPr/>
            </a:pPr>
            <a:r>
              <a:rPr lang="ru-RU" sz="2000" dirty="0">
                <a:effectLst/>
              </a:rPr>
              <a:t>Детский шум как фактор социокультурных конфликтов,</a:t>
            </a:r>
          </a:p>
          <a:p>
            <a:pPr>
              <a:defRPr/>
            </a:pPr>
            <a:r>
              <a:rPr lang="ru-RU" sz="2000" dirty="0">
                <a:effectLst/>
              </a:rPr>
              <a:t>Звуковой эксгибиционизм </a:t>
            </a:r>
            <a:r>
              <a:rPr lang="ru-RU" sz="2000">
                <a:effectLst/>
              </a:rPr>
              <a:t>в СССР (</a:t>
            </a:r>
            <a:r>
              <a:rPr lang="ru-RU" sz="2000" dirty="0">
                <a:effectLst/>
              </a:rPr>
              <a:t>магнитофон на окне).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B1F594-97CD-4A4E-8F11-79B9D373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584325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effectLst/>
              </a:rPr>
              <a:t>Неделя звука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(ЮНЕСКО, с 2017 г.)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26628" name="Picture 2">
            <a:extLst>
              <a:ext uri="{FF2B5EF4-FFF2-40B4-BE49-F238E27FC236}">
                <a16:creationId xmlns="" xmlns:a16="http://schemas.microsoft.com/office/drawing/2014/main" id="{490665F1-6C82-495D-8E96-E1AF1495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40322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73DCDF-C93C-4B47-BFFF-309BFE197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1750"/>
            <a:ext cx="8229600" cy="1384300"/>
          </a:xfrm>
        </p:spPr>
        <p:txBody>
          <a:bodyPr/>
          <a:lstStyle/>
          <a:p>
            <a:pPr algn="ctr">
              <a:defRPr/>
            </a:pPr>
            <a:r>
              <a:rPr lang="ru-RU" sz="3600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B43E4E-70DA-4BA7-BF21-F27102FC6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19625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Необходимость акустической ревизии истории философии и социологии,</a:t>
            </a:r>
          </a:p>
          <a:p>
            <a:pPr>
              <a:defRPr/>
            </a:pPr>
            <a:r>
              <a:rPr lang="ru-RU" sz="2800" dirty="0"/>
              <a:t>Переход </a:t>
            </a:r>
            <a:r>
              <a:rPr lang="ru-RU" sz="2800"/>
              <a:t>к звуковой </a:t>
            </a:r>
            <a:r>
              <a:rPr lang="ru-RU" sz="2800" dirty="0"/>
              <a:t>парадигме социального </a:t>
            </a:r>
            <a:r>
              <a:rPr lang="ru-RU" sz="2800"/>
              <a:t>анализа – в </a:t>
            </a:r>
            <a:r>
              <a:rPr lang="ru-RU" sz="2800" dirty="0"/>
              <a:t>дополнение к визуальной</a:t>
            </a:r>
            <a:r>
              <a:rPr lang="ru-RU" dirty="0"/>
              <a:t>,</a:t>
            </a:r>
          </a:p>
          <a:p>
            <a:pPr>
              <a:defRPr/>
            </a:pPr>
            <a:r>
              <a:rPr lang="ru-RU" sz="2800" dirty="0"/>
              <a:t>Разработка концепции </a:t>
            </a:r>
            <a:r>
              <a:rPr lang="ru-RU" sz="2800" dirty="0" err="1"/>
              <a:t>аудиокультуры</a:t>
            </a:r>
            <a:r>
              <a:rPr lang="ru-RU" sz="2800" dirty="0"/>
              <a:t> российского общества,</a:t>
            </a:r>
          </a:p>
          <a:p>
            <a:pPr>
              <a:defRPr/>
            </a:pPr>
            <a:r>
              <a:rPr lang="ru-RU" sz="2800" dirty="0"/>
              <a:t>Лозунг дня: Долой загрязнение звуковой среды! Даёшь звуковой комфорт!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sz="28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46D875-3E2D-4366-886A-FA18D1E7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/>
              <a:t>Программа ВААЛ</a:t>
            </a:r>
            <a:br>
              <a:rPr lang="ru-RU" sz="3600" dirty="0"/>
            </a:br>
            <a:r>
              <a:rPr lang="ru-RU" sz="3600" dirty="0"/>
              <a:t>(Шалак В.</a:t>
            </a:r>
            <a:r>
              <a:rPr lang="ru-RU" sz="3600"/>
              <a:t>И., 2001 г.)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(</a:t>
            </a:r>
            <a:r>
              <a:rPr lang="ru-RU" sz="3600"/>
              <a:t>алгоритм Журавлева А.П.)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346B60-7393-4294-A5BE-3262D250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9592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2400" dirty="0"/>
          </a:p>
          <a:p>
            <a:pPr marL="0" indent="0" algn="just">
              <a:buFontTx/>
              <a:buNone/>
              <a:defRPr/>
            </a:pPr>
            <a:r>
              <a:rPr lang="ru-RU" sz="2400" dirty="0"/>
              <a:t>Слово ИФИП производит впечатление чего-то  ПЛОХОГО,  СЛОЖНОГО,  ШЕРОХОВАТОГО</a:t>
            </a:r>
            <a:r>
              <a:rPr lang="ru-RU" sz="2400"/>
              <a:t>,  ТЁМНОГО</a:t>
            </a:r>
            <a:r>
              <a:rPr lang="ru-RU" sz="2400" dirty="0"/>
              <a:t>,  НИЗМЕННОГО,  НЕЖНОГО,  ЖЕНСТВЕННОГО,  СЛАБОГО,  ТИХОГО,  ТРУСЛИВОГО,  ХИЛОГО,  МАЛЕНЬКОГО,  МЕДЛИТЕЛЬНОГО,  МЕДЛЕННОГО,  ПАССИВНОГО,  ТУСКЛОГО,  ПЕЧАЛЬНОГО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4">
            <a:extLst>
              <a:ext uri="{FF2B5EF4-FFF2-40B4-BE49-F238E27FC236}">
                <a16:creationId xmlns="" xmlns:a16="http://schemas.microsoft.com/office/drawing/2014/main" id="{A37FFA81-9AE2-41A7-80A0-1F092448DA25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20713"/>
            <a:ext cx="8229600" cy="5184775"/>
            <a:chOff x="1836" y="3138"/>
            <a:chExt cx="6741" cy="5067"/>
          </a:xfrm>
        </p:grpSpPr>
        <p:cxnSp>
          <p:nvCxnSpPr>
            <p:cNvPr id="1028" name="_s1028">
              <a:extLst>
                <a:ext uri="{FF2B5EF4-FFF2-40B4-BE49-F238E27FC236}">
                  <a16:creationId xmlns="" xmlns:a16="http://schemas.microsoft.com/office/drawing/2014/main" id="{2F6B835E-53F0-4200-A15D-EF4D65E6FDE2}"/>
                </a:ext>
              </a:extLst>
            </p:cNvPr>
            <p:cNvCxnSpPr>
              <a:cxnSpLocks noChangeShapeType="1"/>
              <a:stCxn id="10" idx="1"/>
              <a:endCxn id="5" idx="2"/>
            </p:cNvCxnSpPr>
            <p:nvPr/>
          </p:nvCxnSpPr>
          <p:spPr bwMode="auto">
            <a:xfrm rot="10800000">
              <a:off x="6330" y="4966"/>
              <a:ext cx="87" cy="287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="" xmlns:a16="http://schemas.microsoft.com/office/drawing/2014/main" id="{0D1DBCD6-A531-49CE-97E7-CFAB5CCD777F}"/>
                </a:ext>
              </a:extLst>
            </p:cNvPr>
            <p:cNvCxnSpPr>
              <a:cxnSpLocks noChangeShapeType="1"/>
              <a:stCxn id="9" idx="3"/>
              <a:endCxn id="4" idx="2"/>
            </p:cNvCxnSpPr>
            <p:nvPr/>
          </p:nvCxnSpPr>
          <p:spPr bwMode="auto">
            <a:xfrm flipV="1">
              <a:off x="3996" y="4966"/>
              <a:ext cx="87" cy="180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="" xmlns:a16="http://schemas.microsoft.com/office/drawing/2014/main" id="{D91C7302-15BE-4914-9113-F36AE39B8BBF}"/>
                </a:ext>
              </a:extLst>
            </p:cNvPr>
            <p:cNvCxnSpPr>
              <a:cxnSpLocks noChangeShapeType="1"/>
              <a:stCxn id="8" idx="3"/>
              <a:endCxn id="4" idx="2"/>
            </p:cNvCxnSpPr>
            <p:nvPr/>
          </p:nvCxnSpPr>
          <p:spPr bwMode="auto">
            <a:xfrm flipV="1">
              <a:off x="3996" y="4966"/>
              <a:ext cx="87" cy="71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>
              <a:extLst>
                <a:ext uri="{FF2B5EF4-FFF2-40B4-BE49-F238E27FC236}">
                  <a16:creationId xmlns="" xmlns:a16="http://schemas.microsoft.com/office/drawing/2014/main" id="{5B882AC9-E7B9-47B3-BB20-6412A513B60F}"/>
                </a:ext>
              </a:extLst>
            </p:cNvPr>
            <p:cNvCxnSpPr>
              <a:cxnSpLocks noChangeShapeType="1"/>
              <a:stCxn id="7" idx="1"/>
              <a:endCxn id="5" idx="2"/>
            </p:cNvCxnSpPr>
            <p:nvPr/>
          </p:nvCxnSpPr>
          <p:spPr bwMode="auto">
            <a:xfrm rot="10800000">
              <a:off x="6330" y="4966"/>
              <a:ext cx="87" cy="179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>
              <a:extLst>
                <a:ext uri="{FF2B5EF4-FFF2-40B4-BE49-F238E27FC236}">
                  <a16:creationId xmlns="" xmlns:a16="http://schemas.microsoft.com/office/drawing/2014/main" id="{F8172686-7D5A-412C-AB38-5623D9F1D743}"/>
                </a:ext>
              </a:extLst>
            </p:cNvPr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>
              <a:off x="6330" y="4966"/>
              <a:ext cx="87" cy="71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>
              <a:extLst>
                <a:ext uri="{FF2B5EF4-FFF2-40B4-BE49-F238E27FC236}">
                  <a16:creationId xmlns="" xmlns:a16="http://schemas.microsoft.com/office/drawing/2014/main" id="{9B968F6E-3F13-4DFF-B6A2-08AA68D54DA3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5588" y="3503"/>
              <a:ext cx="362" cy="1123"/>
            </a:xfrm>
            <a:prstGeom prst="bentConnector3">
              <a:avLst>
                <a:gd name="adj1" fmla="val 309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>
              <a:extLst>
                <a:ext uri="{FF2B5EF4-FFF2-40B4-BE49-F238E27FC236}">
                  <a16:creationId xmlns="" xmlns:a16="http://schemas.microsoft.com/office/drawing/2014/main" id="{17E39AD3-3542-4A93-8121-158CCBF0C18B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4464" y="3503"/>
              <a:ext cx="362" cy="1124"/>
            </a:xfrm>
            <a:prstGeom prst="bentConnector3">
              <a:avLst>
                <a:gd name="adj1" fmla="val 3090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5">
              <a:extLst>
                <a:ext uri="{FF2B5EF4-FFF2-40B4-BE49-F238E27FC236}">
                  <a16:creationId xmlns="" xmlns:a16="http://schemas.microsoft.com/office/drawing/2014/main" id="{9F60F246-0351-49BA-93E5-9F255C983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" y="3138"/>
              <a:ext cx="2160" cy="747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Звуки</a:t>
              </a:r>
            </a:p>
          </p:txBody>
        </p:sp>
        <p:sp>
          <p:nvSpPr>
            <p:cNvPr id="4" name="_s1036">
              <a:extLst>
                <a:ext uri="{FF2B5EF4-FFF2-40B4-BE49-F238E27FC236}">
                  <a16:creationId xmlns="" xmlns:a16="http://schemas.microsoft.com/office/drawing/2014/main" id="{651B95CA-F66E-465E-9E78-D2BFF5DEF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424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Природные</a:t>
              </a:r>
            </a:p>
          </p:txBody>
        </p:sp>
        <p:sp>
          <p:nvSpPr>
            <p:cNvPr id="5" name="_s1037">
              <a:extLst>
                <a:ext uri="{FF2B5EF4-FFF2-40B4-BE49-F238E27FC236}">
                  <a16:creationId xmlns="" xmlns:a16="http://schemas.microsoft.com/office/drawing/2014/main" id="{5E868528-C9EF-4EAB-B7BF-D340DD537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4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Социальные</a:t>
              </a:r>
            </a:p>
          </p:txBody>
        </p:sp>
        <p:sp>
          <p:nvSpPr>
            <p:cNvPr id="6" name="_s1038">
              <a:extLst>
                <a:ext uri="{FF2B5EF4-FFF2-40B4-BE49-F238E27FC236}">
                  <a16:creationId xmlns="" xmlns:a16="http://schemas.microsoft.com/office/drawing/2014/main" id="{8BB5C471-04FE-4CE6-8124-57569F1D2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532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Голоса  индивидов и групп</a:t>
              </a:r>
            </a:p>
          </p:txBody>
        </p:sp>
        <p:sp>
          <p:nvSpPr>
            <p:cNvPr id="7" name="_s1039">
              <a:extLst>
                <a:ext uri="{FF2B5EF4-FFF2-40B4-BE49-F238E27FC236}">
                  <a16:creationId xmlns="" xmlns:a16="http://schemas.microsoft.com/office/drawing/2014/main" id="{E03933E0-B740-4BF4-9F3A-161E00A33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6405"/>
              <a:ext cx="2160" cy="719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Шумы - технические,   культурные</a:t>
              </a:r>
            </a:p>
          </p:txBody>
        </p:sp>
        <p:sp>
          <p:nvSpPr>
            <p:cNvPr id="8" name="_s1040">
              <a:extLst>
                <a:ext uri="{FF2B5EF4-FFF2-40B4-BE49-F238E27FC236}">
                  <a16:creationId xmlns="" xmlns:a16="http://schemas.microsoft.com/office/drawing/2014/main" id="{3F772AD7-83A3-42A5-8C52-F3C1C2C34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532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Звуки неорганической природы</a:t>
              </a:r>
            </a:p>
          </p:txBody>
        </p:sp>
        <p:sp>
          <p:nvSpPr>
            <p:cNvPr id="9" name="_s1041">
              <a:extLst>
                <a:ext uri="{FF2B5EF4-FFF2-40B4-BE49-F238E27FC236}">
                  <a16:creationId xmlns="" xmlns:a16="http://schemas.microsoft.com/office/drawing/2014/main" id="{10A1B70A-F98A-408D-853C-4B9C715D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640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Звуки живой природы</a:t>
              </a:r>
            </a:p>
          </p:txBody>
        </p:sp>
        <p:sp>
          <p:nvSpPr>
            <p:cNvPr id="10" name="_s1042">
              <a:extLst>
                <a:ext uri="{FF2B5EF4-FFF2-40B4-BE49-F238E27FC236}">
                  <a16:creationId xmlns="" xmlns:a16="http://schemas.microsoft.com/office/drawing/2014/main" id="{594A367A-38F2-4054-860A-0BB003547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7" y="7485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6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М</a:t>
              </a:r>
              <a:r>
                <a: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узыка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27DE43E3-160C-4D79-8514-678B30F68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/>
              <a:t>Звук в естественных и технических науках</a:t>
            </a:r>
          </a:p>
        </p:txBody>
      </p:sp>
      <p:grpSp>
        <p:nvGrpSpPr>
          <p:cNvPr id="2" name="Organization Chart 15">
            <a:extLst>
              <a:ext uri="{FF2B5EF4-FFF2-40B4-BE49-F238E27FC236}">
                <a16:creationId xmlns="" xmlns:a16="http://schemas.microsoft.com/office/drawing/2014/main" id="{63BDA413-ACED-4B26-9B4D-9E042DCA2C70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916113"/>
            <a:ext cx="8208963" cy="4032250"/>
            <a:chOff x="272" y="1175"/>
            <a:chExt cx="3888" cy="720"/>
          </a:xfrm>
        </p:grpSpPr>
        <p:cxnSp>
          <p:nvCxnSpPr>
            <p:cNvPr id="2052" name="_s2052">
              <a:extLst>
                <a:ext uri="{FF2B5EF4-FFF2-40B4-BE49-F238E27FC236}">
                  <a16:creationId xmlns="" xmlns:a16="http://schemas.microsoft.com/office/drawing/2014/main" id="{A94C2A0A-3E4A-47E9-B0A3-6321763B1645}"/>
                </a:ext>
              </a:extLst>
            </p:cNvPr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2900" y="779"/>
              <a:ext cx="144" cy="1512"/>
            </a:xfrm>
            <a:prstGeom prst="bentConnector3">
              <a:avLst>
                <a:gd name="adj1" fmla="val 1417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>
              <a:extLst>
                <a:ext uri="{FF2B5EF4-FFF2-40B4-BE49-F238E27FC236}">
                  <a16:creationId xmlns="" xmlns:a16="http://schemas.microsoft.com/office/drawing/2014/main" id="{ECA757F6-000D-4017-9947-18B81CBCA179}"/>
                </a:ext>
              </a:extLst>
            </p:cNvPr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396" y="1283"/>
              <a:ext cx="144" cy="504"/>
            </a:xfrm>
            <a:prstGeom prst="bentConnector3">
              <a:avLst>
                <a:gd name="adj1" fmla="val 1417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>
              <a:extLst>
                <a:ext uri="{FF2B5EF4-FFF2-40B4-BE49-F238E27FC236}">
                  <a16:creationId xmlns="" xmlns:a16="http://schemas.microsoft.com/office/drawing/2014/main" id="{636BDE6E-1AD3-48CB-BA40-F82F33DE8789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893" y="1283"/>
              <a:ext cx="144" cy="503"/>
            </a:xfrm>
            <a:prstGeom prst="bentConnector3">
              <a:avLst>
                <a:gd name="adj1" fmla="val 1417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>
              <a:extLst>
                <a:ext uri="{FF2B5EF4-FFF2-40B4-BE49-F238E27FC236}">
                  <a16:creationId xmlns="" xmlns:a16="http://schemas.microsoft.com/office/drawing/2014/main" id="{BF9DA7B8-A769-496C-8A73-5801CBEB1AE2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388" y="779"/>
              <a:ext cx="144" cy="1512"/>
            </a:xfrm>
            <a:prstGeom prst="bentConnector3">
              <a:avLst>
                <a:gd name="adj1" fmla="val 1417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6">
              <a:extLst>
                <a:ext uri="{FF2B5EF4-FFF2-40B4-BE49-F238E27FC236}">
                  <a16:creationId xmlns="" xmlns:a16="http://schemas.microsoft.com/office/drawing/2014/main" id="{5058E29E-60F7-4FAC-9DDB-CF4A61C0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117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Акустика</a:t>
              </a:r>
            </a:p>
          </p:txBody>
        </p:sp>
        <p:sp>
          <p:nvSpPr>
            <p:cNvPr id="4" name="_s2057">
              <a:extLst>
                <a:ext uri="{FF2B5EF4-FFF2-40B4-BE49-F238E27FC236}">
                  <a16:creationId xmlns="" xmlns:a16="http://schemas.microsoft.com/office/drawing/2014/main" id="{8F4E9DFB-D033-473A-AB63-30848C510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rgbClr val="CCECFF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en-US" sz="1700" b="1">
                  <a:solidFill>
                    <a:schemeClr val="bg1"/>
                  </a:solidFill>
                </a:rPr>
                <a:t>Б</a:t>
              </a:r>
              <a:r>
                <a:rPr kumimoji="0" lang="ru-RU" altLang="en-US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иоакустика</a:t>
              </a:r>
            </a:p>
          </p:txBody>
        </p:sp>
        <p:sp>
          <p:nvSpPr>
            <p:cNvPr id="5" name="_s2058">
              <a:extLst>
                <a:ext uri="{FF2B5EF4-FFF2-40B4-BE49-F238E27FC236}">
                  <a16:creationId xmlns="" xmlns:a16="http://schemas.microsoft.com/office/drawing/2014/main" id="{5FAB92FC-4B7D-448B-8A94-67EBE8F1C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Строительная</a:t>
              </a:r>
              <a:r>
                <a:rPr kumimoji="0" lang="ru-RU" altLang="en-US" sz="1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акустика</a:t>
              </a:r>
            </a:p>
          </p:txBody>
        </p:sp>
        <p:sp>
          <p:nvSpPr>
            <p:cNvPr id="6" name="_s2059">
              <a:extLst>
                <a:ext uri="{FF2B5EF4-FFF2-40B4-BE49-F238E27FC236}">
                  <a16:creationId xmlns="" xmlns:a16="http://schemas.microsoft.com/office/drawing/2014/main" id="{E1FDED1E-6027-4638-8D7D-75FB1391B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8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Медицинская</a:t>
              </a:r>
              <a:r>
                <a:rPr kumimoji="0" lang="ru-RU" altLang="en-US" sz="15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акустика</a:t>
              </a:r>
            </a:p>
          </p:txBody>
        </p:sp>
        <p:sp>
          <p:nvSpPr>
            <p:cNvPr id="7" name="_s2060">
              <a:extLst>
                <a:ext uri="{FF2B5EF4-FFF2-40B4-BE49-F238E27FC236}">
                  <a16:creationId xmlns="" xmlns:a16="http://schemas.microsoft.com/office/drawing/2014/main" id="{BF743B16-34F9-4831-B8C1-684EBA458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en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cs typeface="Arial" panose="020B0604020202020204" pitchFamily="34" charset="0"/>
                </a:rPr>
                <a:t>Саунд-дизайн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09112D69-CC94-41E5-93D0-0FA4A34F7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795260" cy="1018540"/>
          </a:xfrm>
        </p:spPr>
        <p:txBody>
          <a:bodyPr anchor="ctr"/>
          <a:lstStyle/>
          <a:p>
            <a:pPr algn="just" eaLnBrk="1" hangingPunct="1">
              <a:defRPr/>
            </a:pPr>
            <a:r>
              <a:rPr lang="ru-RU"/>
              <a:t>Звук в военных действиях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E8301224-18E1-497E-BB50-DB5BF7C6C8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98180" cy="50368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Звуки оружия и военной техники – «саундтреки» войны,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1914 г.-1918 гг.:  слепые слухачи-разведчики в английской армии,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1941-1943 </a:t>
            </a:r>
            <a:r>
              <a:rPr lang="ru-RU" sz="2400" dirty="0" smtClean="0"/>
              <a:t>–12 слепых слухачей </a:t>
            </a:r>
            <a:r>
              <a:rPr lang="ru-RU" sz="2400" dirty="0"/>
              <a:t>в обороне Ленинграда, метроном и Черчилль, сигнал </a:t>
            </a:r>
            <a:r>
              <a:rPr lang="ru-RU" sz="2400" dirty="0" smtClean="0"/>
              <a:t>«отбой воздушной тревоги»…</a:t>
            </a:r>
            <a:endParaRPr lang="ru-RU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Ирак, с 2004 г. – борьба с партизанами,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Атака на  круизный лайнер </a:t>
            </a:r>
            <a:r>
              <a:rPr lang="ru-RU" sz="2400" dirty="0" err="1"/>
              <a:t>Seabourn</a:t>
            </a:r>
            <a:r>
              <a:rPr lang="ru-RU" sz="2400" dirty="0"/>
              <a:t> </a:t>
            </a:r>
            <a:r>
              <a:rPr lang="ru-RU" sz="2400" dirty="0" err="1"/>
              <a:t>Spirit</a:t>
            </a:r>
            <a:r>
              <a:rPr lang="ru-RU" sz="2400" dirty="0"/>
              <a:t>  в  2005 г. у берегов Сомали – акустическая оборона,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Пытки: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Чили, 1973 г. – песни Х. </a:t>
            </a:r>
            <a:r>
              <a:rPr lang="ru-RU" sz="2400" dirty="0" err="1"/>
              <a:t>Иглесиаса</a:t>
            </a:r>
            <a:r>
              <a:rPr lang="ru-RU" sz="2400" dirty="0"/>
              <a:t>, Д. </a:t>
            </a:r>
            <a:r>
              <a:rPr lang="ru-RU" sz="2400" dirty="0" err="1"/>
              <a:t>Харрисона</a:t>
            </a:r>
            <a:r>
              <a:rPr lang="ru-RU" sz="2400" dirty="0"/>
              <a:t>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err="1"/>
              <a:t>Гуантамо</a:t>
            </a:r>
            <a:r>
              <a:rPr lang="ru-RU" sz="2400" dirty="0"/>
              <a:t> (после 2001 г.) – рэп, тяжёлый металл, песни Б. Спирс, С. </a:t>
            </a:r>
            <a:r>
              <a:rPr lang="ru-RU" sz="2400" dirty="0" err="1"/>
              <a:t>Дион</a:t>
            </a:r>
            <a:r>
              <a:rPr lang="ru-RU" sz="2400" dirty="0"/>
              <a:t>, К. Агилеры.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3AFF9D-F9D3-4E17-8A57-8987BA09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/>
              <a:t>Акустическое</a:t>
            </a:r>
            <a:r>
              <a:rPr lang="en-US" sz="2800" dirty="0"/>
              <a:t> </a:t>
            </a:r>
            <a:r>
              <a:rPr lang="ru-RU" sz="2800" dirty="0"/>
              <a:t>оружие</a:t>
            </a:r>
            <a:br>
              <a:rPr lang="ru-RU" sz="2800" dirty="0"/>
            </a:br>
            <a:r>
              <a:rPr lang="en-US" sz="2800" dirty="0"/>
              <a:t>(LRAD — Long Range Acoustic Device)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AA20C3-B0E5-4314-8B76-4A24B2C5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0" name="Picture 2" descr="C:\Users\пк\Desktop\d1pmtbyn1f3tqpzmwc_rkkqreqk.jpeg">
            <a:extLst>
              <a:ext uri="{FF2B5EF4-FFF2-40B4-BE49-F238E27FC236}">
                <a16:creationId xmlns="" xmlns:a16="http://schemas.microsoft.com/office/drawing/2014/main" id="{2CE01394-2946-430E-B451-EBE400CF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268413"/>
            <a:ext cx="92519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95649F-CA65-4645-BA14-C0F8926F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9CB8AD-4842-450E-B54A-50D1BCD1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10244" name="Picture 2" descr="C:\Users\пк\Desktop\ytpkedkw-wvwzcc7frfwph7hzji.jpeg">
            <a:extLst>
              <a:ext uri="{FF2B5EF4-FFF2-40B4-BE49-F238E27FC236}">
                <a16:creationId xmlns="" xmlns:a16="http://schemas.microsoft.com/office/drawing/2014/main" id="{CC9933BE-60A2-4F70-ABCB-560FFD23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82804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6A652F-3122-46AD-8B27-1DC38D41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algn="ctr">
              <a:defRPr/>
            </a:pPr>
            <a:r>
              <a:rPr lang="ru-RU" sz="3600" dirty="0"/>
              <a:t>Акустическая </a:t>
            </a:r>
            <a:r>
              <a:rPr lang="ru-RU" sz="3600" err="1"/>
              <a:t>экология</a:t>
            </a:r>
            <a:r>
              <a:rPr lang="ru-RU" sz="3600"/>
              <a:t>: начало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2404E5-F372-433B-9DA6-60B4861E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12875"/>
            <a:ext cx="8220075" cy="4248150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Р.М</a:t>
            </a:r>
            <a:r>
              <a:rPr lang="ru-RU" sz="2800"/>
              <a:t>. Шейфер (</a:t>
            </a:r>
            <a:r>
              <a:rPr lang="en-US" sz="2800" dirty="0"/>
              <a:t>Schafer</a:t>
            </a:r>
            <a:r>
              <a:rPr lang="ru-RU" sz="2800" dirty="0"/>
              <a:t>, род. </a:t>
            </a:r>
            <a:r>
              <a:rPr lang="ru-RU" sz="2800"/>
              <a:t>в 1933 г.</a:t>
            </a:r>
            <a:r>
              <a:rPr lang="en-US" sz="2800"/>
              <a:t>)</a:t>
            </a:r>
            <a:r>
              <a:rPr lang="ru-RU" sz="2800" dirty="0"/>
              <a:t>:</a:t>
            </a:r>
          </a:p>
          <a:p>
            <a:pPr>
              <a:defRPr/>
            </a:pPr>
            <a:r>
              <a:rPr lang="ru-RU" sz="2800" dirty="0"/>
              <a:t>1977 г</a:t>
            </a:r>
            <a:r>
              <a:rPr lang="ru-RU" sz="2800"/>
              <a:t>. – </a:t>
            </a:r>
            <a:r>
              <a:rPr lang="ru-RU" sz="2800" dirty="0"/>
              <a:t>в рамках проекта </a:t>
            </a:r>
            <a:r>
              <a:rPr lang="ru-RU" sz="2800" i="1" dirty="0" err="1"/>
              <a:t>World</a:t>
            </a:r>
            <a:r>
              <a:rPr lang="ru-RU" sz="2800" i="1" dirty="0"/>
              <a:t> </a:t>
            </a:r>
            <a:r>
              <a:rPr lang="ru-RU" sz="2800" i="1" dirty="0" err="1"/>
              <a:t>Soundscape</a:t>
            </a:r>
            <a:r>
              <a:rPr lang="ru-RU" sz="2800" i="1" dirty="0"/>
              <a:t> </a:t>
            </a:r>
            <a:r>
              <a:rPr lang="ru-RU" sz="2800" dirty="0"/>
              <a:t>вышла  работа «</a:t>
            </a:r>
            <a:r>
              <a:rPr lang="ru-RU" sz="2800" i="1" dirty="0" err="1"/>
              <a:t>The</a:t>
            </a:r>
            <a:r>
              <a:rPr lang="ru-RU" sz="2800" i="1" dirty="0"/>
              <a:t> </a:t>
            </a:r>
            <a:r>
              <a:rPr lang="ru-RU" sz="2800" i="1" dirty="0" err="1"/>
              <a:t>Tuning</a:t>
            </a:r>
            <a:r>
              <a:rPr lang="ru-RU" sz="2800" i="1" dirty="0"/>
              <a:t> </a:t>
            </a:r>
            <a:r>
              <a:rPr lang="ru-RU" sz="2800" i="1" dirty="0" err="1"/>
              <a:t>of</a:t>
            </a:r>
            <a:r>
              <a:rPr lang="ru-RU" sz="2800" i="1" dirty="0"/>
              <a:t> </a:t>
            </a:r>
            <a:r>
              <a:rPr lang="ru-RU" sz="2800" i="1" dirty="0" err="1"/>
              <a:t>the</a:t>
            </a:r>
            <a:r>
              <a:rPr lang="ru-RU" sz="2800" i="1" dirty="0"/>
              <a:t> </a:t>
            </a:r>
            <a:r>
              <a:rPr lang="ru-RU" sz="2800" i="1" err="1"/>
              <a:t>World</a:t>
            </a:r>
            <a:r>
              <a:rPr lang="ru-RU" sz="2800" i="1"/>
              <a:t>»</a:t>
            </a:r>
            <a:r>
              <a:rPr lang="ru-RU" sz="2800"/>
              <a:t>, </a:t>
            </a:r>
            <a:endParaRPr lang="ru-RU" sz="28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800" dirty="0"/>
              <a:t>Всемирный форум </a:t>
            </a:r>
            <a:r>
              <a:rPr lang="ru-RU" sz="2800"/>
              <a:t>акустической экологии (</a:t>
            </a:r>
            <a:r>
              <a:rPr lang="en-US" sz="2800" dirty="0"/>
              <a:t>WFAE)</a:t>
            </a:r>
            <a:r>
              <a:rPr lang="ru-RU" sz="2800" dirty="0"/>
              <a:t>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/>
              <a:t>Sound Studies</a:t>
            </a:r>
            <a:r>
              <a:rPr lang="ru-RU" sz="2800" dirty="0"/>
              <a:t>,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800"/>
              <a:t>«Курьер Юнеско», </a:t>
            </a:r>
            <a:r>
              <a:rPr lang="ru-RU" sz="2800" dirty="0"/>
              <a:t>декабрь 1976 </a:t>
            </a:r>
            <a:r>
              <a:rPr lang="ru-RU" sz="2800"/>
              <a:t>г. – номер, посвящённый </a:t>
            </a:r>
            <a:r>
              <a:rPr lang="ru-RU" sz="2800" dirty="0"/>
              <a:t>звуку.</a:t>
            </a:r>
          </a:p>
          <a:p>
            <a:pPr>
              <a:defRPr/>
            </a:pPr>
            <a:endParaRPr lang="ru-RU" sz="2800" dirty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1296</Words>
  <Application>Microsoft Office PowerPoint</Application>
  <PresentationFormat>Экран (4:3)</PresentationFormat>
  <Paragraphs>146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Океан</vt:lpstr>
      <vt:lpstr>С.Е. Вершинин                              О  необходимости и возможности   аудиосоциологии</vt:lpstr>
      <vt:lpstr>Презентация PowerPoint</vt:lpstr>
      <vt:lpstr>Программа ВААЛ (Шалак В.И., 2001 г.) (алгоритм Журавлева А.П.)</vt:lpstr>
      <vt:lpstr>Презентация PowerPoint</vt:lpstr>
      <vt:lpstr>Звук в естественных и технических науках</vt:lpstr>
      <vt:lpstr>Звук в военных действиях</vt:lpstr>
      <vt:lpstr>Акустическое оружие (LRAD — Long Range Acoustic Device)  </vt:lpstr>
      <vt:lpstr>Презентация PowerPoint</vt:lpstr>
      <vt:lpstr>Акустическая экология: начало</vt:lpstr>
      <vt:lpstr>Акустическая экология: городские шумы </vt:lpstr>
      <vt:lpstr>Звуковые карты городов: Лондон</vt:lpstr>
      <vt:lpstr>Звуковые карты городов: Санкт-Петербург</vt:lpstr>
      <vt:lpstr>Miami Beach Soundscape, 2011 г.</vt:lpstr>
      <vt:lpstr>Звуковые портреты  городов</vt:lpstr>
      <vt:lpstr>Звуки в городе</vt:lpstr>
      <vt:lpstr>Звук в социальных и гуманитарных науках</vt:lpstr>
      <vt:lpstr>Звуки общества: </vt:lpstr>
      <vt:lpstr>Методологические проблемы аудиосоциологии </vt:lpstr>
      <vt:lpstr>Выбор терминологии</vt:lpstr>
      <vt:lpstr>Литература на русском языке</vt:lpstr>
      <vt:lpstr>Литература на иностранных языках</vt:lpstr>
      <vt:lpstr>Звуковые архивы</vt:lpstr>
      <vt:lpstr>Сюжеты исследований роли звука в обществе:</vt:lpstr>
      <vt:lpstr>Неделя звука  (ЮНЕСКО, с 2017 г.) </vt:lpstr>
      <vt:lpstr>Выводы: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С.Е.Вершинин                               О  необходимости и возможности   аудиосоциологии</dc:title>
  <dc:creator>1</dc:creator>
  <cp:lastModifiedBy>Пользователь Windows</cp:lastModifiedBy>
  <cp:revision>102</cp:revision>
  <dcterms:created xsi:type="dcterms:W3CDTF">2014-03-15T15:05:23Z</dcterms:created>
  <dcterms:modified xsi:type="dcterms:W3CDTF">2020-01-21T19:49:52Z</dcterms:modified>
</cp:coreProperties>
</file>