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75" r:id="rId6"/>
    <p:sldId id="259" r:id="rId7"/>
    <p:sldId id="274" r:id="rId8"/>
    <p:sldId id="260" r:id="rId9"/>
    <p:sldId id="261" r:id="rId10"/>
    <p:sldId id="262" r:id="rId11"/>
    <p:sldId id="263" r:id="rId12"/>
    <p:sldId id="264" r:id="rId13"/>
    <p:sldId id="266" r:id="rId14"/>
    <p:sldId id="270" r:id="rId15"/>
    <p:sldId id="267" r:id="rId16"/>
    <p:sldId id="272" r:id="rId17"/>
    <p:sldId id="268" r:id="rId18"/>
    <p:sldId id="269" r:id="rId19"/>
    <p:sldId id="271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57E1-43C2-462E-B6F3-4C767ACC0A28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53E5-1052-4497-BBB1-41F4570680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57E1-43C2-462E-B6F3-4C767ACC0A28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53E5-1052-4497-BBB1-41F4570680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57E1-43C2-462E-B6F3-4C767ACC0A28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53E5-1052-4497-BBB1-41F4570680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57E1-43C2-462E-B6F3-4C767ACC0A28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53E5-1052-4497-BBB1-41F4570680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57E1-43C2-462E-B6F3-4C767ACC0A28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53E5-1052-4497-BBB1-41F4570680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57E1-43C2-462E-B6F3-4C767ACC0A28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53E5-1052-4497-BBB1-41F4570680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57E1-43C2-462E-B6F3-4C767ACC0A28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53E5-1052-4497-BBB1-41F4570680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57E1-43C2-462E-B6F3-4C767ACC0A28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53E5-1052-4497-BBB1-41F4570680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57E1-43C2-462E-B6F3-4C767ACC0A28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53E5-1052-4497-BBB1-41F4570680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57E1-43C2-462E-B6F3-4C767ACC0A28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53E5-1052-4497-BBB1-41F4570680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57E1-43C2-462E-B6F3-4C767ACC0A28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53E5-1052-4497-BBB1-41F4570680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557E1-43C2-462E-B6F3-4C767ACC0A28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753E5-1052-4497-BBB1-41F45706809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mediascope.ru/2652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&#1080;&#1089;&#1090;&#1086;&#1088;&#1080;&#1082;.&#1088;&#1092;/posts/2020/10/13/eho-myunhena.htm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2088232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 </a:t>
            </a:r>
            <a:r>
              <a:rPr lang="ru-RU" b="1" dirty="0"/>
              <a:t>Медиадискурс как смыслоформирующий актор политики памяти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Доктор политических наук,</a:t>
            </a:r>
          </a:p>
          <a:p>
            <a:r>
              <a:rPr lang="ru-RU" dirty="0"/>
              <a:t>профессор</a:t>
            </a:r>
          </a:p>
          <a:p>
            <a:r>
              <a:rPr lang="ru-RU" dirty="0"/>
              <a:t>О. Ф. Русакова</a:t>
            </a:r>
          </a:p>
          <a:p>
            <a:r>
              <a:rPr lang="ru-RU" dirty="0"/>
              <a:t>Институт философии права </a:t>
            </a:r>
            <a:r>
              <a:rPr lang="ru-RU" dirty="0" err="1"/>
              <a:t>УрО</a:t>
            </a:r>
            <a:r>
              <a:rPr lang="ru-RU" dirty="0"/>
              <a:t> РАН</a:t>
            </a:r>
          </a:p>
          <a:p>
            <a:r>
              <a:rPr lang="ru-RU" dirty="0" err="1"/>
              <a:t>г.Екатеринбург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92888" cy="1143000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FFC000"/>
                </a:solidFill>
              </a:rPr>
              <a:t>Основные медийные источники исследования</a:t>
            </a:r>
            <a:r>
              <a:rPr lang="ru-RU" sz="2400" b="1" dirty="0"/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3140968"/>
            <a:ext cx="83529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/>
              <a:t>статьи в британских периодических  изданиях: </a:t>
            </a:r>
            <a:r>
              <a:rPr lang="en-US" i="1" dirty="0">
                <a:solidFill>
                  <a:srgbClr val="FFFF00"/>
                </a:solidFill>
              </a:rPr>
              <a:t>The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Guardian</a:t>
            </a:r>
            <a:r>
              <a:rPr lang="ru-RU" i="1" dirty="0">
                <a:solidFill>
                  <a:srgbClr val="FFFF00"/>
                </a:solidFill>
              </a:rPr>
              <a:t>, </a:t>
            </a:r>
            <a:r>
              <a:rPr lang="ru-RU" i="1" dirty="0" err="1">
                <a:solidFill>
                  <a:srgbClr val="FFFF00"/>
                </a:solidFill>
              </a:rPr>
              <a:t>Mirror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Herald</a:t>
            </a:r>
            <a:r>
              <a:rPr lang="ru-RU" i="1" dirty="0">
                <a:solidFill>
                  <a:srgbClr val="FFFF00"/>
                </a:solidFill>
              </a:rPr>
              <a:t>, </a:t>
            </a:r>
            <a:r>
              <a:rPr lang="en-US" i="1" dirty="0">
                <a:solidFill>
                  <a:srgbClr val="FFFF00"/>
                </a:solidFill>
              </a:rPr>
              <a:t>The Independent </a:t>
            </a:r>
            <a:r>
              <a:rPr lang="ru-RU" dirty="0"/>
              <a:t>и др</a:t>
            </a:r>
            <a:r>
              <a:rPr lang="ru-RU" i="1" dirty="0"/>
              <a:t>.</a:t>
            </a:r>
            <a:r>
              <a:rPr lang="ru-RU" b="1" dirty="0"/>
              <a:t> (</a:t>
            </a:r>
            <a:r>
              <a:rPr lang="ru-RU" dirty="0"/>
              <a:t>Ушакова М.В. Мюнхен-1938 в британской прессе 2018 г. // Мюнхен–38 в массмедиа разных стран: сборник статей. – М.: </a:t>
            </a:r>
            <a:r>
              <a:rPr lang="ru-RU" dirty="0" err="1"/>
              <a:t>Фак</a:t>
            </a:r>
            <a:r>
              <a:rPr lang="ru-RU" dirty="0"/>
              <a:t>. журн. МГУ, 2019. С. 56-60.)</a:t>
            </a:r>
            <a:r>
              <a:rPr lang="ru-RU" b="1" dirty="0"/>
              <a:t>,</a:t>
            </a:r>
            <a:endParaRPr lang="ru-RU" dirty="0"/>
          </a:p>
          <a:p>
            <a:pPr lvl="0"/>
            <a:r>
              <a:rPr lang="ru-RU" dirty="0"/>
              <a:t> статьи во французских  СМИ: </a:t>
            </a:r>
            <a:r>
              <a:rPr lang="ru-RU" i="1" dirty="0" err="1">
                <a:solidFill>
                  <a:srgbClr val="FFFF00"/>
                </a:solidFill>
              </a:rPr>
              <a:t>Le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Figaro</a:t>
            </a:r>
            <a:r>
              <a:rPr lang="ru-RU" i="1" dirty="0">
                <a:solidFill>
                  <a:srgbClr val="FFFF00"/>
                </a:solidFill>
              </a:rPr>
              <a:t>, </a:t>
            </a:r>
            <a:r>
              <a:rPr lang="ru-RU" i="1" dirty="0" err="1">
                <a:solidFill>
                  <a:srgbClr val="FFFF00"/>
                </a:solidFill>
              </a:rPr>
              <a:t>L’Humanité</a:t>
            </a:r>
            <a:r>
              <a:rPr lang="ru-RU" i="1" dirty="0">
                <a:solidFill>
                  <a:srgbClr val="FFFF00"/>
                </a:solidFill>
              </a:rPr>
              <a:t>, </a:t>
            </a:r>
            <a:r>
              <a:rPr lang="ru-RU" i="1" dirty="0" err="1">
                <a:solidFill>
                  <a:srgbClr val="FFFF00"/>
                </a:solidFill>
              </a:rPr>
              <a:t>Le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monde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diplomatique</a:t>
            </a:r>
            <a:r>
              <a:rPr lang="ru-RU" dirty="0">
                <a:solidFill>
                  <a:srgbClr val="FFFF00"/>
                </a:solidFill>
              </a:rPr>
              <a:t>  </a:t>
            </a:r>
            <a:r>
              <a:rPr lang="ru-RU" dirty="0"/>
              <a:t>(Мишина Ю.О. Мюнхен-1938 во французских и франкоязычных СМИ 2018 г. // Мюнхен–38 в массмедиа разных стран: сборник статей. – М.: </a:t>
            </a:r>
            <a:r>
              <a:rPr lang="ru-RU" dirty="0" err="1"/>
              <a:t>Фак</a:t>
            </a:r>
            <a:r>
              <a:rPr lang="ru-RU" dirty="0"/>
              <a:t>. журн. МГУ, 2019. С. 61-65),</a:t>
            </a:r>
          </a:p>
          <a:p>
            <a:pPr lvl="0"/>
            <a:r>
              <a:rPr lang="ru-RU" dirty="0"/>
              <a:t>статья в ежедневной итальянской газете </a:t>
            </a:r>
            <a:r>
              <a:rPr lang="ru-RU" i="1" dirty="0" err="1">
                <a:solidFill>
                  <a:srgbClr val="FFFF00"/>
                </a:solidFill>
              </a:rPr>
              <a:t>Il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Giornale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dirty="0"/>
              <a:t>(«Иль </a:t>
            </a:r>
            <a:r>
              <a:rPr lang="ru-RU" dirty="0" err="1"/>
              <a:t>Джорнале</a:t>
            </a:r>
            <a:r>
              <a:rPr lang="ru-RU" dirty="0"/>
              <a:t>»),</a:t>
            </a:r>
          </a:p>
          <a:p>
            <a:pPr lvl="0"/>
            <a:r>
              <a:rPr lang="ru-RU" dirty="0"/>
              <a:t>статья в  общенациональной немецкой  газете </a:t>
            </a:r>
            <a:r>
              <a:rPr lang="ru-RU" i="1" dirty="0" err="1">
                <a:solidFill>
                  <a:srgbClr val="FFFF00"/>
                </a:solidFill>
              </a:rPr>
              <a:t>Die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Welt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/>
              <a:t>(«</a:t>
            </a:r>
            <a:r>
              <a:rPr lang="ru-RU" dirty="0" err="1"/>
              <a:t>Ди</a:t>
            </a:r>
            <a:r>
              <a:rPr lang="ru-RU" dirty="0"/>
              <a:t> </a:t>
            </a:r>
            <a:r>
              <a:rPr lang="ru-RU" dirty="0" err="1"/>
              <a:t>Вельт</a:t>
            </a:r>
            <a:r>
              <a:rPr lang="ru-RU" dirty="0"/>
              <a:t>»).</a:t>
            </a:r>
          </a:p>
          <a:p>
            <a:endParaRPr lang="ru-RU" dirty="0"/>
          </a:p>
        </p:txBody>
      </p:sp>
      <p:pic>
        <p:nvPicPr>
          <p:cNvPr id="6" name="Рисунок 5" descr="GPres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124744"/>
            <a:ext cx="7920880" cy="17811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Сайт газеты </a:t>
            </a:r>
            <a:r>
              <a:rPr lang="en-US" b="1" dirty="0"/>
              <a:t>The Guardian</a:t>
            </a:r>
            <a:endParaRPr lang="ru-RU" dirty="0"/>
          </a:p>
        </p:txBody>
      </p:sp>
      <p:pic>
        <p:nvPicPr>
          <p:cNvPr id="3" name="Рисунок 2" descr="Gardian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5548" y="2132856"/>
            <a:ext cx="3780420" cy="25202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3568" y="1124744"/>
            <a:ext cx="417646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статья </a:t>
            </a:r>
            <a:r>
              <a:rPr lang="ru-RU" sz="2000" i="1" dirty="0">
                <a:solidFill>
                  <a:srgbClr val="FFFF00"/>
                </a:solidFill>
              </a:rPr>
              <a:t>«</a:t>
            </a:r>
            <a:r>
              <a:rPr lang="en-US" sz="2000" i="1" dirty="0">
                <a:solidFill>
                  <a:srgbClr val="FFFF00"/>
                </a:solidFill>
              </a:rPr>
              <a:t>The Munich Agreement</a:t>
            </a:r>
            <a:r>
              <a:rPr lang="ru-RU" sz="2000" i="1" dirty="0">
                <a:solidFill>
                  <a:srgbClr val="FFFF00"/>
                </a:solidFill>
              </a:rPr>
              <a:t> – </a:t>
            </a:r>
            <a:r>
              <a:rPr lang="en-US" sz="2000" i="1" dirty="0">
                <a:solidFill>
                  <a:srgbClr val="FFFF00"/>
                </a:solidFill>
              </a:rPr>
              <a:t>archive</a:t>
            </a:r>
            <a:r>
              <a:rPr lang="ru-RU" sz="2000" i="1" dirty="0">
                <a:solidFill>
                  <a:srgbClr val="FFFF00"/>
                </a:solidFill>
              </a:rPr>
              <a:t>, </a:t>
            </a:r>
            <a:r>
              <a:rPr lang="en-US" sz="2000" i="1" dirty="0">
                <a:solidFill>
                  <a:srgbClr val="FFFF00"/>
                </a:solidFill>
              </a:rPr>
              <a:t>September</a:t>
            </a:r>
            <a:r>
              <a:rPr lang="ru-RU" sz="2000" i="1" dirty="0">
                <a:solidFill>
                  <a:srgbClr val="FFFF00"/>
                </a:solidFill>
              </a:rPr>
              <a:t> 1938»</a:t>
            </a:r>
            <a:r>
              <a:rPr lang="ru-RU" sz="2000" dirty="0">
                <a:solidFill>
                  <a:srgbClr val="FFFF00"/>
                </a:solidFill>
              </a:rPr>
              <a:t>  </a:t>
            </a:r>
            <a:r>
              <a:rPr lang="ru-RU" sz="2000" dirty="0"/>
              <a:t>(Мюнхенское соглашение – архив, сентябрь 1938) В центре внимания -  возвращение из Мюнхена Н.Чемберлена, который заявил публике, что </a:t>
            </a:r>
            <a:r>
              <a:rPr lang="ru-RU" sz="2000" b="1" i="1" dirty="0">
                <a:solidFill>
                  <a:srgbClr val="FFFF00"/>
                </a:solidFill>
              </a:rPr>
              <a:t>привёз ей мир</a:t>
            </a:r>
            <a:r>
              <a:rPr lang="ru-RU" sz="2000" b="1" i="1" dirty="0"/>
              <a:t>.</a:t>
            </a:r>
            <a:r>
              <a:rPr lang="ru-RU" sz="2000" dirty="0"/>
              <a:t> Автор, говоря о том, что слова Чемберлена были несправедливыми, тем не менее</a:t>
            </a:r>
            <a:r>
              <a:rPr lang="ru-RU" sz="2000" dirty="0">
                <a:solidFill>
                  <a:srgbClr val="FFFF00"/>
                </a:solidFill>
              </a:rPr>
              <a:t>, </a:t>
            </a:r>
            <a:r>
              <a:rPr lang="ru-RU" sz="2000" b="1" i="1" dirty="0">
                <a:solidFill>
                  <a:srgbClr val="FFFF00"/>
                </a:solidFill>
              </a:rPr>
              <a:t>не дает должной оценки его поведению</a:t>
            </a:r>
            <a:r>
              <a:rPr lang="ru-RU" sz="2000" b="1" i="1" dirty="0"/>
              <a:t>,</a:t>
            </a:r>
            <a:r>
              <a:rPr lang="ru-RU" sz="2000" dirty="0"/>
              <a:t> а быстро переходит к критике главного виновника происшедшего события – </a:t>
            </a:r>
            <a:r>
              <a:rPr lang="ru-RU" sz="2000" b="1" i="1" dirty="0">
                <a:solidFill>
                  <a:srgbClr val="FFFF00"/>
                </a:solidFill>
              </a:rPr>
              <a:t>Гитлеру</a:t>
            </a:r>
            <a:r>
              <a:rPr lang="ru-RU" sz="2000" dirty="0">
                <a:solidFill>
                  <a:srgbClr val="FFFF00"/>
                </a:solidFill>
              </a:rPr>
              <a:t>,</a:t>
            </a:r>
            <a:r>
              <a:rPr lang="ru-RU" sz="2000" dirty="0"/>
              <a:t> который, якобы, пользуясь своей властью, </a:t>
            </a:r>
            <a:r>
              <a:rPr lang="ru-RU" sz="2000" b="1" i="1" dirty="0">
                <a:solidFill>
                  <a:srgbClr val="FFFF00"/>
                </a:solidFill>
              </a:rPr>
              <a:t>подавил и обманул европейские державы и их лидеров</a:t>
            </a:r>
            <a:r>
              <a:rPr lang="ru-RU" b="1" i="1" dirty="0">
                <a:solidFill>
                  <a:srgbClr val="FFFF00"/>
                </a:solidFill>
              </a:rPr>
              <a:t>.</a:t>
            </a:r>
            <a:r>
              <a:rPr lang="ru-RU" dirty="0">
                <a:solidFill>
                  <a:srgbClr val="FFFF00"/>
                </a:solidFill>
              </a:rPr>
              <a:t>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Сайт</a:t>
            </a:r>
            <a:r>
              <a:rPr lang="ru-RU" i="1" dirty="0"/>
              <a:t> </a:t>
            </a:r>
            <a:r>
              <a:rPr lang="en-US" b="1" dirty="0"/>
              <a:t>Mirror Herald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412776"/>
            <a:ext cx="79208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публикация </a:t>
            </a:r>
            <a:r>
              <a:rPr lang="ru-RU" sz="2400" i="1" dirty="0">
                <a:solidFill>
                  <a:srgbClr val="FFFF00"/>
                </a:solidFill>
              </a:rPr>
              <a:t>«</a:t>
            </a:r>
            <a:r>
              <a:rPr lang="en-US" sz="2400" i="1" dirty="0">
                <a:solidFill>
                  <a:srgbClr val="FFFF00"/>
                </a:solidFill>
              </a:rPr>
              <a:t>Munich Agreement</a:t>
            </a:r>
            <a:r>
              <a:rPr lang="ru-RU" sz="2400" i="1" dirty="0">
                <a:solidFill>
                  <a:srgbClr val="FFFF00"/>
                </a:solidFill>
              </a:rPr>
              <a:t>: </a:t>
            </a:r>
            <a:r>
              <a:rPr lang="en-US" sz="2400" i="1" dirty="0">
                <a:solidFill>
                  <a:srgbClr val="FFFF00"/>
                </a:solidFill>
              </a:rPr>
              <a:t>The Choice of Evil Dictators</a:t>
            </a:r>
            <a:r>
              <a:rPr lang="ru-RU" sz="2400" i="1" dirty="0">
                <a:solidFill>
                  <a:srgbClr val="FFFF00"/>
                </a:solidFill>
              </a:rPr>
              <a:t>»</a:t>
            </a:r>
            <a:r>
              <a:rPr lang="ru-RU" sz="2400" i="1" dirty="0"/>
              <a:t> </a:t>
            </a:r>
            <a:r>
              <a:rPr lang="ru-RU" sz="2400" dirty="0"/>
              <a:t>(Мюнхенское соглашение: Выбор диктаторов Дьявола). Начинается с фразы о том, что Мюнхенское соглашение было заключено с благой целью – избежать войны, но это, тем не менее, не оправдывает его участников. Данная статья –  единственная из всей британской прессе, где говорится об </a:t>
            </a:r>
            <a:r>
              <a:rPr lang="ru-RU" sz="2400" b="1" i="1" dirty="0">
                <a:solidFill>
                  <a:srgbClr val="FFFF00"/>
                </a:solidFill>
              </a:rPr>
              <a:t>унизительном положении Чехословакии, которую не допустили на переговоры, а лишь заставили подписать акт о передаче Судетской области Германии</a:t>
            </a:r>
            <a:r>
              <a:rPr lang="ru-RU" sz="2400" b="1" i="1" dirty="0"/>
              <a:t>.</a:t>
            </a:r>
            <a:r>
              <a:rPr lang="ru-RU" sz="2400" dirty="0"/>
              <a:t> В статье несколько раз произносится выражение </a:t>
            </a:r>
            <a:r>
              <a:rPr lang="ru-RU" sz="2400" b="1" i="1" dirty="0">
                <a:solidFill>
                  <a:srgbClr val="FFFF00"/>
                </a:solidFill>
              </a:rPr>
              <a:t>«мюнхенское предательство»,</a:t>
            </a:r>
            <a:r>
              <a:rPr lang="ru-RU" sz="2400" dirty="0"/>
              <a:t> упоминаются также Польша и Венгрия, принявшие участие в </a:t>
            </a:r>
            <a:r>
              <a:rPr lang="ru-RU" sz="2400" b="1" i="1" dirty="0">
                <a:solidFill>
                  <a:srgbClr val="FFFF00"/>
                </a:solidFill>
              </a:rPr>
              <a:t>«бессовестном разделе Чехословакии».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850106"/>
          </a:xfrm>
        </p:spPr>
        <p:txBody>
          <a:bodyPr>
            <a:normAutofit/>
          </a:bodyPr>
          <a:lstStyle/>
          <a:p>
            <a:r>
              <a:rPr lang="ru-RU" sz="3600" dirty="0"/>
              <a:t>Сайт газеты</a:t>
            </a:r>
            <a:r>
              <a:rPr lang="en-US" sz="3600" dirty="0"/>
              <a:t> Figaro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3995678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Во французской прессе наших дней даются </a:t>
            </a:r>
            <a:r>
              <a:rPr lang="ru-RU" b="1" i="1" dirty="0">
                <a:solidFill>
                  <a:srgbClr val="FFFF00"/>
                </a:solidFill>
              </a:rPr>
              <a:t>оправдания действий президента </a:t>
            </a:r>
            <a:r>
              <a:rPr lang="ru-RU" b="1" i="1" dirty="0" err="1">
                <a:solidFill>
                  <a:srgbClr val="FFFF00"/>
                </a:solidFill>
              </a:rPr>
              <a:t>Э.Деладье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dirty="0"/>
              <a:t>в Мюнхене, а основные акценты смещены в сторону </a:t>
            </a:r>
            <a:r>
              <a:rPr lang="ru-RU" b="1" i="1" dirty="0">
                <a:solidFill>
                  <a:srgbClr val="FFFF00"/>
                </a:solidFill>
              </a:rPr>
              <a:t>обвинений Кремля за стремление во всем искать вину Запада</a:t>
            </a:r>
            <a:r>
              <a:rPr lang="ru-RU" dirty="0">
                <a:solidFill>
                  <a:srgbClr val="FFFF00"/>
                </a:solidFill>
              </a:rPr>
              <a:t>.</a:t>
            </a:r>
            <a:r>
              <a:rPr lang="ru-RU" dirty="0"/>
              <a:t> К примеру, в «Фигаро» 19 сентября 2018 года вышла статья «Москва ссылается на Мюнхенские соглашения, чтобы сделать выговор западным странам» (</a:t>
            </a:r>
            <a:r>
              <a:rPr lang="ru-RU" dirty="0" err="1"/>
              <a:t>Moscou</a:t>
            </a:r>
            <a:r>
              <a:rPr lang="ru-RU" dirty="0"/>
              <a:t> </a:t>
            </a:r>
            <a:r>
              <a:rPr lang="ru-RU" dirty="0" err="1"/>
              <a:t>invoque</a:t>
            </a:r>
            <a:r>
              <a:rPr lang="ru-RU" dirty="0"/>
              <a:t> </a:t>
            </a:r>
            <a:r>
              <a:rPr lang="ru-RU" dirty="0" err="1"/>
              <a:t>les</a:t>
            </a:r>
            <a:r>
              <a:rPr lang="ru-RU" dirty="0"/>
              <a:t> </a:t>
            </a:r>
            <a:r>
              <a:rPr lang="ru-RU" dirty="0" err="1"/>
              <a:t>accords</a:t>
            </a:r>
            <a:r>
              <a:rPr lang="ru-RU" dirty="0"/>
              <a:t> </a:t>
            </a:r>
            <a:r>
              <a:rPr lang="ru-RU" dirty="0" err="1"/>
              <a:t>de</a:t>
            </a:r>
            <a:r>
              <a:rPr lang="ru-RU" dirty="0"/>
              <a:t> </a:t>
            </a:r>
            <a:r>
              <a:rPr lang="ru-RU" dirty="0" err="1"/>
              <a:t>Munich</a:t>
            </a:r>
            <a:r>
              <a:rPr lang="ru-RU" dirty="0"/>
              <a:t> </a:t>
            </a:r>
            <a:r>
              <a:rPr lang="ru-RU" dirty="0" err="1"/>
              <a:t>pour</a:t>
            </a:r>
            <a:r>
              <a:rPr lang="ru-RU" dirty="0"/>
              <a:t> </a:t>
            </a:r>
            <a:r>
              <a:rPr lang="ru-RU" dirty="0" err="1"/>
              <a:t>admonester</a:t>
            </a:r>
            <a:r>
              <a:rPr lang="ru-RU" dirty="0"/>
              <a:t> </a:t>
            </a:r>
            <a:r>
              <a:rPr lang="ru-RU" dirty="0" err="1"/>
              <a:t>les</a:t>
            </a:r>
            <a:r>
              <a:rPr lang="ru-RU" dirty="0"/>
              <a:t> </a:t>
            </a:r>
            <a:r>
              <a:rPr lang="ru-RU" dirty="0" err="1"/>
              <a:t>Occidentaux</a:t>
            </a:r>
            <a:r>
              <a:rPr lang="ru-RU" dirty="0"/>
              <a:t>), в которой автор</a:t>
            </a:r>
            <a:r>
              <a:rPr lang="ru-RU" b="1" dirty="0"/>
              <a:t> </a:t>
            </a:r>
            <a:r>
              <a:rPr lang="ru-RU" dirty="0"/>
              <a:t>вместо признания вины своей страны в разделе Чехословакии выдвигает </a:t>
            </a:r>
            <a:r>
              <a:rPr lang="ru-RU" b="1" i="1" dirty="0">
                <a:solidFill>
                  <a:srgbClr val="FFFF00"/>
                </a:solidFill>
              </a:rPr>
              <a:t>ответное обвинение Советскому Союзу в разделе Литвы, а также упрекает Кремль за то, что Москва «никогда не перестанет ворошить наследие Второй мировой войны, выбирая своей любимой мишенью Запад, особенно Европу».</a:t>
            </a:r>
            <a:r>
              <a:rPr lang="ru-RU" dirty="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6" name="Рисунок 5" descr="Figa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1052736"/>
            <a:ext cx="4176464" cy="297701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>
            <a:normAutofit/>
          </a:bodyPr>
          <a:lstStyle/>
          <a:p>
            <a:r>
              <a:rPr lang="ru-RU" sz="3600" dirty="0"/>
              <a:t>Сайт газеты</a:t>
            </a:r>
            <a:r>
              <a:rPr lang="en-US" sz="3600" dirty="0"/>
              <a:t> Figaro</a:t>
            </a:r>
            <a:endParaRPr lang="ru-RU" sz="3600" dirty="0"/>
          </a:p>
        </p:txBody>
      </p:sp>
      <p:pic>
        <p:nvPicPr>
          <p:cNvPr id="3" name="Рисунок 2" descr="Figa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1268760"/>
            <a:ext cx="3816424" cy="27203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7544" y="4149080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Кроме того, автор статьи смещает фокус своего анализа от Мюнхена в сторону </a:t>
            </a:r>
            <a:r>
              <a:rPr lang="ru-RU" b="1" i="1" dirty="0">
                <a:solidFill>
                  <a:srgbClr val="FFFF00"/>
                </a:solidFill>
              </a:rPr>
              <a:t>пакта Молотова-Риббентропа</a:t>
            </a:r>
            <a:r>
              <a:rPr lang="ru-RU" dirty="0"/>
              <a:t>, заключенного почти на год позже, с целью возложения гораздо большей ответственности за развязывания мировой войны именно на СССР, а не на Францию и Британию.</a:t>
            </a:r>
          </a:p>
          <a:p>
            <a:pPr algn="just"/>
            <a:r>
              <a:rPr lang="ru-RU" dirty="0"/>
              <a:t>Выводам «Фигаро» вторит </a:t>
            </a:r>
            <a:r>
              <a:rPr lang="ru-RU" dirty="0">
                <a:solidFill>
                  <a:srgbClr val="FFFF00"/>
                </a:solidFill>
              </a:rPr>
              <a:t>«Монд дипломатик». </a:t>
            </a:r>
            <a:r>
              <a:rPr lang="ru-RU" dirty="0"/>
              <a:t>По мнению издания, следствием Мюнхенских соглашений явился германо-советский пакт о ненападении,  который собственно и стал подлинной прелюдией к началу Второй мировой войны.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850106"/>
          </a:xfrm>
        </p:spPr>
        <p:txBody>
          <a:bodyPr>
            <a:normAutofit/>
          </a:bodyPr>
          <a:lstStyle/>
          <a:p>
            <a:r>
              <a:rPr lang="ru-RU" sz="3600" dirty="0"/>
              <a:t>Сайт газеты</a:t>
            </a:r>
            <a:r>
              <a:rPr lang="en-US" sz="3600" dirty="0"/>
              <a:t> L” </a:t>
            </a:r>
            <a:r>
              <a:rPr lang="en-US" sz="3600" dirty="0" err="1"/>
              <a:t>Humanite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3789040"/>
            <a:ext cx="84969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Бывшая коммунистическая газета</a:t>
            </a:r>
            <a:r>
              <a:rPr lang="ru-RU" b="1" i="1" dirty="0"/>
              <a:t> </a:t>
            </a:r>
            <a:r>
              <a:rPr lang="ru-RU" b="1" i="1" dirty="0">
                <a:solidFill>
                  <a:srgbClr val="FFFF00"/>
                </a:solidFill>
              </a:rPr>
              <a:t>«</a:t>
            </a:r>
            <a:r>
              <a:rPr lang="ru-RU" b="1" dirty="0" err="1">
                <a:solidFill>
                  <a:srgbClr val="FFFF00"/>
                </a:solidFill>
              </a:rPr>
              <a:t>Юманите</a:t>
            </a:r>
            <a:r>
              <a:rPr lang="ru-RU" b="1" dirty="0">
                <a:solidFill>
                  <a:srgbClr val="FFFF00"/>
                </a:solidFill>
              </a:rPr>
              <a:t>»:</a:t>
            </a:r>
            <a:r>
              <a:rPr lang="ru-RU" dirty="0">
                <a:solidFill>
                  <a:srgbClr val="FFFF00"/>
                </a:solidFill>
              </a:rPr>
              <a:t> статьи «Вторая мировая война. Мюнхенские соглашения или капитуляция</a:t>
            </a:r>
            <a:r>
              <a:rPr lang="ru-RU" dirty="0"/>
              <a:t>» (</a:t>
            </a:r>
            <a:r>
              <a:rPr lang="ru-RU" dirty="0" err="1"/>
              <a:t>Seconde</a:t>
            </a:r>
            <a:r>
              <a:rPr lang="ru-RU" dirty="0"/>
              <a:t> </a:t>
            </a:r>
            <a:r>
              <a:rPr lang="ru-RU" dirty="0" err="1"/>
              <a:t>guerre</a:t>
            </a:r>
            <a:r>
              <a:rPr lang="ru-RU" dirty="0"/>
              <a:t> </a:t>
            </a:r>
            <a:r>
              <a:rPr lang="ru-RU" dirty="0" err="1"/>
              <a:t>mondiale</a:t>
            </a:r>
            <a:r>
              <a:rPr lang="ru-RU" dirty="0"/>
              <a:t>. </a:t>
            </a:r>
            <a:r>
              <a:rPr lang="ru-RU" dirty="0" err="1"/>
              <a:t>Les</a:t>
            </a:r>
            <a:r>
              <a:rPr lang="ru-RU" dirty="0"/>
              <a:t> </a:t>
            </a:r>
            <a:r>
              <a:rPr lang="ru-RU" dirty="0" err="1"/>
              <a:t>Accords</a:t>
            </a:r>
            <a:r>
              <a:rPr lang="ru-RU" dirty="0"/>
              <a:t> </a:t>
            </a:r>
            <a:r>
              <a:rPr lang="ru-RU" dirty="0" err="1"/>
              <a:t>de</a:t>
            </a:r>
            <a:r>
              <a:rPr lang="ru-RU" dirty="0"/>
              <a:t> </a:t>
            </a:r>
            <a:r>
              <a:rPr lang="ru-RU" dirty="0" err="1"/>
              <a:t>Munich</a:t>
            </a:r>
            <a:r>
              <a:rPr lang="ru-RU" dirty="0"/>
              <a:t>, </a:t>
            </a:r>
            <a:r>
              <a:rPr lang="ru-RU" dirty="0" err="1"/>
              <a:t>ou</a:t>
            </a:r>
            <a:r>
              <a:rPr lang="ru-RU" dirty="0"/>
              <a:t> </a:t>
            </a:r>
            <a:r>
              <a:rPr lang="ru-RU" dirty="0" err="1"/>
              <a:t>la</a:t>
            </a:r>
            <a:r>
              <a:rPr lang="ru-RU" dirty="0"/>
              <a:t> </a:t>
            </a:r>
            <a:r>
              <a:rPr lang="ru-RU" dirty="0" err="1"/>
              <a:t>capitulation</a:t>
            </a:r>
            <a:r>
              <a:rPr lang="ru-RU" dirty="0"/>
              <a:t>) и «Мюнхенские соглашения: во имя пацифизма, рождение войны» (</a:t>
            </a:r>
            <a:r>
              <a:rPr lang="ru-RU" dirty="0" err="1"/>
              <a:t>Accords</a:t>
            </a:r>
            <a:r>
              <a:rPr lang="ru-RU" dirty="0"/>
              <a:t> </a:t>
            </a:r>
            <a:r>
              <a:rPr lang="ru-RU" dirty="0" err="1"/>
              <a:t>de</a:t>
            </a:r>
            <a:r>
              <a:rPr lang="ru-RU" dirty="0"/>
              <a:t> </a:t>
            </a:r>
            <a:r>
              <a:rPr lang="ru-RU" dirty="0" err="1"/>
              <a:t>Munich</a:t>
            </a:r>
            <a:r>
              <a:rPr lang="ru-RU" dirty="0"/>
              <a:t>: </a:t>
            </a:r>
            <a:r>
              <a:rPr lang="ru-RU" dirty="0" err="1"/>
              <a:t>au</a:t>
            </a:r>
            <a:r>
              <a:rPr lang="ru-RU" dirty="0"/>
              <a:t> </a:t>
            </a:r>
            <a:r>
              <a:rPr lang="ru-RU" dirty="0" err="1"/>
              <a:t>nom</a:t>
            </a:r>
            <a:r>
              <a:rPr lang="ru-RU" dirty="0"/>
              <a:t> </a:t>
            </a:r>
            <a:r>
              <a:rPr lang="ru-RU" dirty="0" err="1"/>
              <a:t>du</a:t>
            </a:r>
            <a:r>
              <a:rPr lang="ru-RU" dirty="0"/>
              <a:t> </a:t>
            </a:r>
            <a:r>
              <a:rPr lang="ru-RU" dirty="0" err="1"/>
              <a:t>pacifisme</a:t>
            </a:r>
            <a:r>
              <a:rPr lang="ru-RU" dirty="0"/>
              <a:t>, </a:t>
            </a:r>
            <a:r>
              <a:rPr lang="ru-RU" dirty="0" err="1"/>
              <a:t>la</a:t>
            </a:r>
            <a:r>
              <a:rPr lang="ru-RU" dirty="0"/>
              <a:t> </a:t>
            </a:r>
            <a:r>
              <a:rPr lang="ru-RU" dirty="0" err="1"/>
              <a:t>naissance</a:t>
            </a:r>
            <a:r>
              <a:rPr lang="ru-RU" dirty="0"/>
              <a:t> </a:t>
            </a:r>
            <a:r>
              <a:rPr lang="ru-RU" dirty="0" err="1"/>
              <a:t>d'une</a:t>
            </a:r>
            <a:r>
              <a:rPr lang="ru-RU" dirty="0"/>
              <a:t> </a:t>
            </a:r>
            <a:r>
              <a:rPr lang="ru-RU" dirty="0" err="1"/>
              <a:t>guerre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При сравнении  Даладье и  Чемберлена о последнем говорится следующее: «</a:t>
            </a:r>
            <a:r>
              <a:rPr lang="ru-RU" dirty="0" err="1"/>
              <a:t>Невилл</a:t>
            </a:r>
            <a:r>
              <a:rPr lang="ru-RU" dirty="0"/>
              <a:t> Чемберлен был уверен в том, что он преуспел в сохранении мира»; «Чемберлен думал, что он принёс мир «маленьким листком бумаги»; «</a:t>
            </a:r>
            <a:r>
              <a:rPr lang="ru-RU" dirty="0" err="1"/>
              <a:t>Невилл</a:t>
            </a:r>
            <a:r>
              <a:rPr lang="ru-RU" dirty="0"/>
              <a:t> Чемберлен помахал перед толпой подписанным соглашением, заявляя:</a:t>
            </a:r>
          </a:p>
        </p:txBody>
      </p:sp>
      <p:pic>
        <p:nvPicPr>
          <p:cNvPr id="4" name="Рисунок 3" descr="Юманите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1124744"/>
            <a:ext cx="4358581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1143000"/>
          </a:xfrm>
        </p:spPr>
        <p:txBody>
          <a:bodyPr>
            <a:normAutofit/>
          </a:bodyPr>
          <a:lstStyle/>
          <a:p>
            <a:r>
              <a:rPr lang="ru-RU" sz="3600" dirty="0"/>
              <a:t>Сайт газеты</a:t>
            </a:r>
            <a:r>
              <a:rPr lang="en-US" sz="3600" dirty="0"/>
              <a:t> L” </a:t>
            </a:r>
            <a:r>
              <a:rPr lang="en-US" sz="3600" dirty="0" err="1"/>
              <a:t>Humanite</a:t>
            </a:r>
            <a:endParaRPr lang="ru-RU" sz="3600" dirty="0"/>
          </a:p>
        </p:txBody>
      </p:sp>
      <p:pic>
        <p:nvPicPr>
          <p:cNvPr id="3" name="Рисунок 2" descr="Юманите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1484784"/>
            <a:ext cx="3888432" cy="24482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9552" y="4005064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«Фюрер — это человек, на которого можно рассчитывать, если он дал слово». </a:t>
            </a:r>
            <a:r>
              <a:rPr lang="ru-RU" b="1" i="1" dirty="0">
                <a:solidFill>
                  <a:srgbClr val="FFFF00"/>
                </a:solidFill>
              </a:rPr>
              <a:t>Недальновидность британского премьер-министра противопоставляется ответственности премьер-министра Франции</a:t>
            </a:r>
            <a:r>
              <a:rPr lang="ru-RU" dirty="0"/>
              <a:t>: «Даладье осознавал трагизм ситуации, но поступил единственно верным способом, в то время как Чемберлен преувеличил своё влияние на мировую ситуацию и не отдавал себе отчёта в том, какой документ подписал».  Предполагалось, что </a:t>
            </a:r>
            <a:r>
              <a:rPr lang="ru-RU" b="1" i="1" dirty="0">
                <a:solidFill>
                  <a:srgbClr val="FFFF00"/>
                </a:solidFill>
              </a:rPr>
              <a:t>неуверенный, но ответственный Даладье, должен был вызвать у современной аудитории большую симпатию, чем Чемберлен</a:t>
            </a:r>
            <a:r>
              <a:rPr lang="ru-RU" dirty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3600" dirty="0"/>
              <a:t>Итальянская пресса</a:t>
            </a:r>
            <a:r>
              <a:rPr lang="en-US" sz="3600" dirty="0"/>
              <a:t>:</a:t>
            </a:r>
            <a:r>
              <a:rPr lang="ru-RU" sz="3600" dirty="0"/>
              <a:t> </a:t>
            </a:r>
            <a:r>
              <a:rPr lang="ru-RU" sz="3600" b="1" dirty="0"/>
              <a:t>«</a:t>
            </a:r>
            <a:r>
              <a:rPr lang="en-US" sz="3600" b="1" dirty="0"/>
              <a:t>Il </a:t>
            </a:r>
            <a:r>
              <a:rPr lang="en-US" sz="3600" b="1" dirty="0" err="1"/>
              <a:t>Giornale</a:t>
            </a:r>
            <a:r>
              <a:rPr lang="ru-RU" sz="3600" b="1" dirty="0"/>
              <a:t>»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3645024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Итальянская пресса </a:t>
            </a:r>
            <a:r>
              <a:rPr lang="ru-RU" b="1" dirty="0"/>
              <a:t>«</a:t>
            </a:r>
            <a:r>
              <a:rPr lang="ru-RU" b="1" dirty="0">
                <a:solidFill>
                  <a:srgbClr val="FFFF00"/>
                </a:solidFill>
              </a:rPr>
              <a:t>Иль </a:t>
            </a:r>
            <a:r>
              <a:rPr lang="ru-RU" b="1" dirty="0" err="1">
                <a:solidFill>
                  <a:srgbClr val="FFFF00"/>
                </a:solidFill>
              </a:rPr>
              <a:t>джорнале</a:t>
            </a:r>
            <a:r>
              <a:rPr lang="ru-RU" b="1" dirty="0"/>
              <a:t>»:</a:t>
            </a:r>
            <a:r>
              <a:rPr lang="ru-RU" dirty="0"/>
              <a:t> статья  </a:t>
            </a:r>
            <a:r>
              <a:rPr lang="ru-RU" dirty="0">
                <a:solidFill>
                  <a:srgbClr val="FFFF00"/>
                </a:solidFill>
              </a:rPr>
              <a:t>«Пацифистский договор подарил Гитлеру половину Европы»</a:t>
            </a:r>
            <a:r>
              <a:rPr lang="ru-RU" dirty="0"/>
              <a:t> (</a:t>
            </a:r>
            <a:r>
              <a:rPr lang="ru-RU" dirty="0" err="1"/>
              <a:t>Il</a:t>
            </a:r>
            <a:r>
              <a:rPr lang="ru-RU" dirty="0"/>
              <a:t> </a:t>
            </a:r>
            <a:r>
              <a:rPr lang="ru-RU" dirty="0" err="1"/>
              <a:t>patto</a:t>
            </a:r>
            <a:r>
              <a:rPr lang="ru-RU" dirty="0"/>
              <a:t> </a:t>
            </a:r>
            <a:r>
              <a:rPr lang="ru-RU" dirty="0" err="1"/>
              <a:t>pacifista</a:t>
            </a:r>
            <a:r>
              <a:rPr lang="ru-RU" dirty="0"/>
              <a:t> </a:t>
            </a:r>
            <a:r>
              <a:rPr lang="ru-RU" dirty="0" err="1"/>
              <a:t>di</a:t>
            </a:r>
            <a:r>
              <a:rPr lang="ru-RU" dirty="0"/>
              <a:t> </a:t>
            </a:r>
            <a:r>
              <a:rPr lang="ru-RU" dirty="0" err="1"/>
              <a:t>Monaco</a:t>
            </a:r>
            <a:r>
              <a:rPr lang="ru-RU" dirty="0"/>
              <a:t> </a:t>
            </a:r>
            <a:r>
              <a:rPr lang="ru-RU" dirty="0" err="1"/>
              <a:t>regalò</a:t>
            </a:r>
            <a:r>
              <a:rPr lang="ru-RU" dirty="0"/>
              <a:t> </a:t>
            </a:r>
            <a:r>
              <a:rPr lang="ru-RU" dirty="0" err="1"/>
              <a:t>a</a:t>
            </a:r>
            <a:r>
              <a:rPr lang="ru-RU" dirty="0"/>
              <a:t> </a:t>
            </a:r>
            <a:r>
              <a:rPr lang="ru-RU" dirty="0" err="1"/>
              <a:t>Hitler</a:t>
            </a:r>
            <a:r>
              <a:rPr lang="ru-RU" dirty="0"/>
              <a:t> </a:t>
            </a:r>
            <a:r>
              <a:rPr lang="ru-RU" dirty="0" err="1"/>
              <a:t>metà</a:t>
            </a:r>
            <a:r>
              <a:rPr lang="ru-RU" dirty="0"/>
              <a:t> </a:t>
            </a:r>
            <a:r>
              <a:rPr lang="ru-RU" dirty="0" err="1"/>
              <a:t>Europa</a:t>
            </a:r>
            <a:r>
              <a:rPr lang="ru-RU" dirty="0"/>
              <a:t>). Приводится историческая справка, в которой </a:t>
            </a:r>
            <a:r>
              <a:rPr lang="ru-RU" b="1" i="1" dirty="0">
                <a:solidFill>
                  <a:srgbClr val="FFFF00"/>
                </a:solidFill>
              </a:rPr>
              <a:t>действия Франции и Великобритании называются  «предательством союзника и жестом высокомерия»,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/>
              <a:t>а Чехословакия обозначена понятием « беззащитное государство». Главный акцент статьи — критика действий Чемберлена, которого автор пытается принизить. Он рисует его образ на контрасте с образом Уинстона Черчилля, с которым связаны «волевые решения», «готовность к борьбе». В финале проводится параллель между 1938 годом и многими современными событиями, которые могут обернуться такой же катастрофой, как и Мюнхен.</a:t>
            </a:r>
          </a:p>
          <a:p>
            <a:endParaRPr lang="ru-RU" dirty="0"/>
          </a:p>
        </p:txBody>
      </p:sp>
      <p:pic>
        <p:nvPicPr>
          <p:cNvPr id="4" name="Рисунок 3" descr="Джорнале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124744"/>
            <a:ext cx="7380312" cy="248769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10744" cy="70609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Г</a:t>
            </a:r>
            <a:r>
              <a:rPr lang="ru-RU" sz="3600" dirty="0"/>
              <a:t>азета </a:t>
            </a:r>
            <a:r>
              <a:rPr lang="ru-RU" sz="3600" b="1" dirty="0"/>
              <a:t>«</a:t>
            </a:r>
            <a:r>
              <a:rPr lang="en-US" sz="3600" b="1" dirty="0"/>
              <a:t>Die Welt</a:t>
            </a:r>
            <a:r>
              <a:rPr lang="ru-RU" sz="3600" b="1" dirty="0"/>
              <a:t>»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2708920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статья специалиста по истории нацизма </a:t>
            </a:r>
            <a:r>
              <a:rPr lang="ru-RU" dirty="0" err="1"/>
              <a:t>Свена</a:t>
            </a:r>
            <a:r>
              <a:rPr lang="ru-RU" dirty="0"/>
              <a:t> Феликса </a:t>
            </a:r>
            <a:r>
              <a:rPr lang="ru-RU" dirty="0" err="1"/>
              <a:t>Келлерхоффа</a:t>
            </a:r>
            <a:r>
              <a:rPr lang="ru-RU" dirty="0"/>
              <a:t>. Строит версии относительно того, как бы повернулась история, если бы экспансию Рейха удалось предотвратить. В основе статьи лежит следующее предположение: а что, если бы президент Чехословакии Эдвард </a:t>
            </a:r>
            <a:r>
              <a:rPr lang="ru-RU" dirty="0" err="1"/>
              <a:t>Бенеш</a:t>
            </a:r>
            <a:r>
              <a:rPr lang="ru-RU" dirty="0"/>
              <a:t> вопреки давлению со стороны Лондона и Парижа решил противостоять в военном отношении политике аннексии Германии? Цепочка домыслов насчёт сопротивления Чехословакии привела автора к смелому заявлению о </a:t>
            </a:r>
            <a:r>
              <a:rPr lang="ru-RU" b="1" i="1" dirty="0">
                <a:solidFill>
                  <a:srgbClr val="FFFF00"/>
                </a:solidFill>
              </a:rPr>
              <a:t>возможной отставке Гитлера.</a:t>
            </a:r>
            <a:r>
              <a:rPr lang="ru-RU" dirty="0">
                <a:solidFill>
                  <a:srgbClr val="FFFF00"/>
                </a:solidFill>
              </a:rPr>
              <a:t> Помимо осуждения действий Чемберлена </a:t>
            </a:r>
            <a:r>
              <a:rPr lang="ru-RU" b="1" i="1" dirty="0">
                <a:solidFill>
                  <a:srgbClr val="FFFF00"/>
                </a:solidFill>
              </a:rPr>
              <a:t>нелестными словами поминается и Иосиф Сталин.</a:t>
            </a:r>
            <a:r>
              <a:rPr lang="ru-RU" dirty="0"/>
              <a:t> Речь о Сталине идёт в контексте того, что неизвестно еще, как повел бы себя СССР, если бы Германия в 1938 году решила  напасть на него раньше, чем на Чехословакию. Автора интересует вопрос, обратился бы СССР за помощью к чехам или нет. Ответа на вопрос он не даёт, однако при этом подчеркивает непредсказуемость советского вождя.</a:t>
            </a:r>
          </a:p>
          <a:p>
            <a:endParaRPr lang="ru-RU" dirty="0"/>
          </a:p>
        </p:txBody>
      </p:sp>
      <p:pic>
        <p:nvPicPr>
          <p:cNvPr id="4" name="Рисунок 3" descr="DieWe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60648"/>
            <a:ext cx="4910356" cy="237626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980728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ru-RU" b="1" dirty="0"/>
              <a:t>Выводы: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700808"/>
            <a:ext cx="756084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/>
              <a:t>Западные массмедиа, ангажированные властными структурами, всегда стремятся высветить </a:t>
            </a:r>
            <a:r>
              <a:rPr lang="ru-RU" sz="2400" b="1" i="1" dirty="0">
                <a:solidFill>
                  <a:srgbClr val="FFFF00"/>
                </a:solidFill>
              </a:rPr>
              <a:t>в положительном свете</a:t>
            </a:r>
            <a:r>
              <a:rPr lang="ru-RU" sz="2400" dirty="0">
                <a:solidFill>
                  <a:srgbClr val="FFFF00"/>
                </a:solidFill>
              </a:rPr>
              <a:t> роль и значение правящих кругов собственной страны, перенеся при этом всю </a:t>
            </a:r>
            <a:r>
              <a:rPr lang="ru-RU" sz="2400" b="1" i="1" dirty="0">
                <a:solidFill>
                  <a:srgbClr val="FFFF00"/>
                </a:solidFill>
              </a:rPr>
              <a:t>ответственность за допущенные ошибки на представителей других государств</a:t>
            </a:r>
            <a:r>
              <a:rPr lang="ru-RU" sz="2400" dirty="0">
                <a:solidFill>
                  <a:srgbClr val="FFFF00"/>
                </a:solidFill>
              </a:rPr>
              <a:t>.</a:t>
            </a:r>
          </a:p>
          <a:p>
            <a:r>
              <a:rPr lang="ru-RU" sz="2400" dirty="0"/>
              <a:t> </a:t>
            </a:r>
          </a:p>
          <a:p>
            <a:pPr lvl="0"/>
            <a:r>
              <a:rPr lang="ru-RU" sz="2400" dirty="0"/>
              <a:t>Для западных СМИ  характерен приём </a:t>
            </a:r>
            <a:r>
              <a:rPr lang="ru-RU" sz="2400" b="1" i="1" dirty="0">
                <a:solidFill>
                  <a:srgbClr val="FFFF00"/>
                </a:solidFill>
              </a:rPr>
              <a:t>смещения акцентов</a:t>
            </a:r>
            <a:r>
              <a:rPr lang="ru-RU" sz="2400" dirty="0">
                <a:solidFill>
                  <a:srgbClr val="FFC000"/>
                </a:solidFill>
              </a:rPr>
              <a:t> </a:t>
            </a:r>
            <a:r>
              <a:rPr lang="ru-RU" sz="2400" dirty="0"/>
              <a:t>в сторону известного стереотипа: </a:t>
            </a:r>
            <a:r>
              <a:rPr lang="ru-RU" sz="2400" b="1" dirty="0">
                <a:solidFill>
                  <a:srgbClr val="FFFF00"/>
                </a:solidFill>
              </a:rPr>
              <a:t>во всем  виновата Россия</a:t>
            </a:r>
            <a:r>
              <a:rPr lang="ru-RU" sz="2400" b="1" dirty="0"/>
              <a:t>,</a:t>
            </a:r>
            <a:r>
              <a:rPr lang="ru-RU" sz="2400" dirty="0"/>
              <a:t> и при этом неважно, о каком исторический периоде идет речь.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ru-RU" sz="2400" b="1" dirty="0"/>
              <a:t>Система массмедиа как медиатор политики памяти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1600" y="1268760"/>
            <a:ext cx="770485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FFFF00"/>
                </a:solidFill>
              </a:rPr>
              <a:t>Система массмедиа как  ключевой элемент любого информационного пространства рассматривается  в качестве медиатора (посредника) между  дискурсом политики памяти и аудиторными группами, который формирует и выстраивает  в заданном  русле коллективную память широких масс населения.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массмедиа  </a:t>
            </a:r>
            <a:r>
              <a:rPr lang="ru-RU" sz="2000" dirty="0">
                <a:solidFill>
                  <a:srgbClr val="FFFF00"/>
                </a:solidFill>
              </a:rPr>
              <a:t>формируют определенные способы интерпретации, оценивания и репрезентации прошлого</a:t>
            </a:r>
            <a:r>
              <a:rPr lang="ru-RU" sz="2000" dirty="0"/>
              <a:t>, закрепляя в массовом сознании его устойчивые модели и образы, инициируя исторические дискуссии.  Иначе говоря, в современном обществе </a:t>
            </a:r>
            <a:r>
              <a:rPr lang="ru-RU" sz="2000" dirty="0">
                <a:solidFill>
                  <a:srgbClr val="FFFF00"/>
                </a:solidFill>
              </a:rPr>
              <a:t>развитие политики памяти совершенно невозможно без массового  усвоения и воспроизводства медиатизированных   нарративов, концептов и представлений о прошлом.</a:t>
            </a:r>
            <a:r>
              <a:rPr lang="ru-RU" sz="2000" dirty="0"/>
              <a:t> Любое учреждение новой памятной даты, если данный факт не будет растиражирован в средствах массовой информации, не получит должного общественного отклика.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/>
          <a:lstStyle/>
          <a:p>
            <a:r>
              <a:rPr lang="ru-RU" dirty="0"/>
              <a:t>Благодарю за внимание!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Роль массмедиа в закреплении и продвижении в массовом сознании установок официальной политики памяти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412776"/>
            <a:ext cx="820891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FF00"/>
                </a:solidFill>
              </a:rPr>
              <a:t> -до сих пор очень слабо исследована в  научной литературе</a:t>
            </a:r>
            <a:r>
              <a:rPr lang="ru-RU" sz="2400" dirty="0"/>
              <a:t>. Сегодня мы можем    назвать весьма немногочисленную группу авторов:</a:t>
            </a:r>
          </a:p>
          <a:p>
            <a:r>
              <a:rPr lang="ru-RU" sz="2000" dirty="0">
                <a:solidFill>
                  <a:srgbClr val="FFFF00"/>
                </a:solidFill>
              </a:rPr>
              <a:t>Сафронова Ю.А. </a:t>
            </a:r>
            <a:r>
              <a:rPr lang="ru-RU" sz="2000" dirty="0"/>
              <a:t>Институты </a:t>
            </a:r>
            <a:r>
              <a:rPr lang="ru-RU" sz="2000" dirty="0" err="1"/>
              <a:t>медиа</a:t>
            </a:r>
            <a:r>
              <a:rPr lang="ru-RU" sz="2000" dirty="0"/>
              <a:t> памяти. Вопросы без ответов // Политика памяти в современной России и странах Восточной Европы. Акторы, институты, нарративы: коллективная монография / под ред. А.</a:t>
            </a:r>
            <a:r>
              <a:rPr lang="en-US" sz="2000" dirty="0"/>
              <a:t> </a:t>
            </a:r>
            <a:r>
              <a:rPr lang="ru-RU" sz="2000" dirty="0"/>
              <a:t>И.</a:t>
            </a:r>
            <a:r>
              <a:rPr lang="en-US" sz="2000" dirty="0"/>
              <a:t> </a:t>
            </a:r>
            <a:r>
              <a:rPr lang="ru-RU" sz="2000" dirty="0"/>
              <a:t>Миллера, Д.</a:t>
            </a:r>
            <a:r>
              <a:rPr lang="en-US" sz="2000" dirty="0"/>
              <a:t> </a:t>
            </a:r>
            <a:r>
              <a:rPr lang="ru-RU" sz="2000" dirty="0"/>
              <a:t>В.</a:t>
            </a:r>
            <a:r>
              <a:rPr lang="en-US" sz="2000" dirty="0"/>
              <a:t> </a:t>
            </a:r>
            <a:r>
              <a:rPr lang="ru-RU" sz="2000" dirty="0" err="1"/>
              <a:t>Ефременко</a:t>
            </a:r>
            <a:r>
              <a:rPr lang="ru-RU" sz="2000" dirty="0"/>
              <a:t>.</a:t>
            </a:r>
            <a:r>
              <a:rPr lang="en-US" sz="2000" dirty="0"/>
              <a:t> </a:t>
            </a:r>
            <a:r>
              <a:rPr lang="ru-RU" sz="2000" dirty="0"/>
              <a:t>— СПб</a:t>
            </a:r>
            <a:r>
              <a:rPr lang="en-US" sz="2000" dirty="0"/>
              <a:t> </a:t>
            </a:r>
            <a:r>
              <a:rPr lang="ru-RU" sz="2000" dirty="0"/>
              <a:t>: Издательство Европейского университета в</a:t>
            </a:r>
            <a:r>
              <a:rPr lang="en-US" sz="2000" dirty="0"/>
              <a:t> </a:t>
            </a:r>
            <a:r>
              <a:rPr lang="ru-RU" sz="2000" dirty="0"/>
              <a:t>Санкт-Петербурге, 2020.С. 376-390; .; </a:t>
            </a:r>
          </a:p>
          <a:p>
            <a:r>
              <a:rPr lang="ru-RU" sz="2000" dirty="0">
                <a:solidFill>
                  <a:srgbClr val="FFFF00"/>
                </a:solidFill>
              </a:rPr>
              <a:t>Николайчук И.А., Янгляева М.М., Якова Т.С.  </a:t>
            </a:r>
            <a:r>
              <a:rPr lang="ru-RU" sz="2000" dirty="0"/>
              <a:t>Управление прошлым и защита интересов государства //Проблемы национальной стратегии. 2020. № 2 (59). С</a:t>
            </a:r>
            <a:r>
              <a:rPr lang="en-US" sz="2000" dirty="0"/>
              <a:t>. 183-203; </a:t>
            </a:r>
            <a:r>
              <a:rPr lang="ru-RU" sz="2000" dirty="0"/>
              <a:t> </a:t>
            </a:r>
          </a:p>
          <a:p>
            <a:r>
              <a:rPr lang="en-US" sz="2000" dirty="0">
                <a:solidFill>
                  <a:srgbClr val="FFFF00"/>
                </a:solidFill>
              </a:rPr>
              <a:t>Garde-Hansen J. </a:t>
            </a:r>
            <a:r>
              <a:rPr lang="en-US" sz="2000" dirty="0"/>
              <a:t>Media and memory. Edinburgh: Edinburg University Press, 2011; </a:t>
            </a:r>
            <a:endParaRPr lang="ru-RU" sz="2000" dirty="0"/>
          </a:p>
          <a:p>
            <a:r>
              <a:rPr lang="en-US" sz="2000" dirty="0">
                <a:solidFill>
                  <a:srgbClr val="FFFF00"/>
                </a:solidFill>
              </a:rPr>
              <a:t>Van </a:t>
            </a:r>
            <a:r>
              <a:rPr lang="en-US" sz="2000" dirty="0" err="1">
                <a:solidFill>
                  <a:srgbClr val="FFFF00"/>
                </a:solidFill>
              </a:rPr>
              <a:t>Dijck</a:t>
            </a:r>
            <a:r>
              <a:rPr lang="en-US" sz="2000" dirty="0">
                <a:solidFill>
                  <a:srgbClr val="FFFF00"/>
                </a:solidFill>
              </a:rPr>
              <a:t> J. </a:t>
            </a:r>
            <a:r>
              <a:rPr lang="en-US" sz="2000" dirty="0"/>
              <a:t>Mediated memories in the digital age /</a:t>
            </a:r>
            <a:r>
              <a:rPr lang="en-US" sz="2000" dirty="0" err="1"/>
              <a:t>ed</a:t>
            </a:r>
            <a:r>
              <a:rPr lang="en-US" sz="2000" dirty="0"/>
              <a:t> by M.Neiger, O.Meyers, T. Zandberg. N</a:t>
            </a:r>
            <a:r>
              <a:rPr lang="ru-RU" sz="2000" dirty="0"/>
              <a:t>.</a:t>
            </a:r>
            <a:r>
              <a:rPr lang="en-US" sz="2000" dirty="0"/>
              <a:t>Y</a:t>
            </a:r>
            <a:r>
              <a:rPr lang="ru-RU" sz="2000" dirty="0"/>
              <a:t>.: </a:t>
            </a:r>
            <a:r>
              <a:rPr lang="en-US" sz="2000" dirty="0"/>
              <a:t>Palgrave Macmillan</a:t>
            </a:r>
            <a:r>
              <a:rPr lang="ru-RU" sz="2000" dirty="0"/>
              <a:t>, 2011  и др.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Существующие установки политики памяти, реализуемые посредством СМИ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484784"/>
            <a:ext cx="8064896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/>
              <a:t>обычно  носят </a:t>
            </a:r>
            <a:r>
              <a:rPr lang="ru-RU" sz="2500" b="1" i="1" dirty="0">
                <a:solidFill>
                  <a:srgbClr val="FFFF00"/>
                </a:solidFill>
              </a:rPr>
              <a:t>двойственный характер</a:t>
            </a:r>
            <a:r>
              <a:rPr lang="ru-RU" sz="2500" i="1" dirty="0"/>
              <a:t>:</a:t>
            </a:r>
            <a:r>
              <a:rPr lang="ru-RU" sz="2500" dirty="0"/>
              <a:t>  </a:t>
            </a:r>
          </a:p>
          <a:p>
            <a:pPr algn="ctr"/>
            <a:r>
              <a:rPr lang="ru-RU" sz="2500" dirty="0"/>
              <a:t>с одной стороны, они направлены на укрепление в массовом сознании  особо значимых  для официальной политики памяти </a:t>
            </a:r>
            <a:r>
              <a:rPr lang="ru-RU" sz="2500" b="1" i="1" dirty="0">
                <a:solidFill>
                  <a:srgbClr val="FFFF00"/>
                </a:solidFill>
              </a:rPr>
              <a:t>зон  памяти </a:t>
            </a:r>
            <a:r>
              <a:rPr lang="ru-RU" sz="2500" dirty="0"/>
              <a:t>в отношении конкретных исторических событий, персон, институтов, мест, </a:t>
            </a:r>
          </a:p>
          <a:p>
            <a:pPr algn="ctr"/>
            <a:r>
              <a:rPr lang="ru-RU" sz="2500" dirty="0"/>
              <a:t>а, с другой стороны, - нацелены на формирование </a:t>
            </a:r>
            <a:r>
              <a:rPr lang="ru-RU" sz="2500" b="1" dirty="0"/>
              <a:t> </a:t>
            </a:r>
            <a:r>
              <a:rPr lang="ru-RU" sz="2500" b="1" i="1" dirty="0">
                <a:solidFill>
                  <a:srgbClr val="FFFF00"/>
                </a:solidFill>
              </a:rPr>
              <a:t>зон забвения</a:t>
            </a:r>
            <a:r>
              <a:rPr lang="ru-RU" sz="2500" b="1" dirty="0"/>
              <a:t>, </a:t>
            </a:r>
            <a:r>
              <a:rPr lang="ru-RU" sz="2500" dirty="0"/>
              <a:t>связанных с использованием медийных процедур стирания из коллективной памяти определенных воспоминаний о прошлом.</a:t>
            </a:r>
          </a:p>
          <a:p>
            <a:pPr algn="ctr"/>
            <a:r>
              <a:rPr lang="ru-RU" sz="2400" dirty="0">
                <a:solidFill>
                  <a:srgbClr val="FFFF00"/>
                </a:solidFill>
              </a:rPr>
              <a:t>Управление прошлым – одна из задач журналистов, занимающихся переработкой исторического материала с целью придания ему актуальной трактовки в духе официального курса политики памяти.</a:t>
            </a:r>
          </a:p>
          <a:p>
            <a:pPr algn="ctr"/>
            <a:endParaRPr lang="ru-RU" sz="2400" dirty="0">
              <a:solidFill>
                <a:srgbClr val="FFFF00"/>
              </a:solidFill>
            </a:endParaRPr>
          </a:p>
          <a:p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A0F2CC-5A2C-0DFF-C19B-1BF73EBFC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пакт Молотова-Риббентропа. 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пакт Молотова-Риббентропа. 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 МОЛОТОВА-РИББЕНТРОПА 1939 Г. 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A340E58-67C7-5E51-2FD4-D98175A5B4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836713"/>
            <a:ext cx="3419872" cy="24811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5D8F254-C2AA-E0A8-8BE8-F4C407945EE6}"/>
              </a:ext>
            </a:extLst>
          </p:cNvPr>
          <p:cNvSpPr txBox="1"/>
          <p:nvPr/>
        </p:nvSpPr>
        <p:spPr>
          <a:xfrm>
            <a:off x="274695" y="3352631"/>
            <a:ext cx="8424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европейских масс-медиа датой развязывания Второй мировой войны является не 30 сентября 1938 г, когда было заключено Мюнхенское соглашение, а </a:t>
            </a:r>
            <a:r>
              <a:rPr lang="ru-RU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 августа 1939 года,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которая 23 сентября 2008 г. была провозглашена Европейским парламентом Днем памяти жертв сталинизма и нацизма. Выбор даты обусловлен тем, что 23 августа 1939 года СССР и Германия подписали договор о ненападении, получивший название пакт Молотова-Риббентропа. Таким образом с лидеров европейских государств </a:t>
            </a:r>
            <a:r>
              <a:rPr lang="ru-RU" sz="1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снималась ответственность за развязывание войны, которая возлагалась на Германию и </a:t>
            </a:r>
            <a:r>
              <a:rPr lang="ru-RU" sz="18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СССР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тем, что 23 августа 1939 года СССР и Германия подписали договор о ненападении, получивший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название пакт Молотова-Риббентропа.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 с лидеров европейских государств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снималась ответственность за развязывание войны,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которая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возлагалась на Германию и СССР.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8315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Двойное назначение массмедиа в области продвижения в массовом сознании официальных установок политики памяти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1412776"/>
            <a:ext cx="41764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НАПРИМЕР: </a:t>
            </a:r>
          </a:p>
          <a:p>
            <a:r>
              <a:rPr lang="ru-RU" sz="2800" dirty="0"/>
              <a:t>Мюнхенское соглашение или </a:t>
            </a:r>
            <a:r>
              <a:rPr lang="ru-RU" sz="2800" dirty="0">
                <a:solidFill>
                  <a:srgbClr val="FFFF00"/>
                </a:solidFill>
              </a:rPr>
              <a:t>«Мюнхенский сговор» </a:t>
            </a:r>
            <a:r>
              <a:rPr lang="ru-RU" sz="2800" dirty="0"/>
              <a:t>– одно из ключевых событий, открывших дорогу  ко Второй мировой войне. 84 года назад, а именно 30 сентября 1938 г. на конференции глав правительств</a:t>
            </a:r>
          </a:p>
        </p:txBody>
      </p:sp>
      <p:pic>
        <p:nvPicPr>
          <p:cNvPr id="7170" name="Picture 2" descr="https://kprf.ru/m/900/700/t/img/2018/08/5222fe_slide-8.jpg"/>
          <p:cNvPicPr>
            <a:picLocks noChangeAspect="1" noChangeArrowheads="1"/>
          </p:cNvPicPr>
          <p:nvPr/>
        </p:nvPicPr>
        <p:blipFill>
          <a:blip r:embed="rId2" cstate="print"/>
          <a:srcRect l="23147" t="34720" r="21414" b="12641"/>
          <a:stretch>
            <a:fillRect/>
          </a:stretch>
        </p:blipFill>
        <p:spPr bwMode="auto">
          <a:xfrm>
            <a:off x="4788024" y="1556792"/>
            <a:ext cx="3741352" cy="266429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582344" y="4640680"/>
            <a:ext cx="4104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FF00"/>
                </a:solidFill>
              </a:rPr>
              <a:t>Великобритании</a:t>
            </a:r>
            <a:r>
              <a:rPr lang="ru-RU" sz="2000" dirty="0"/>
              <a:t>(Н. Чемберлен), </a:t>
            </a:r>
            <a:r>
              <a:rPr lang="ru-RU" sz="2000" dirty="0">
                <a:solidFill>
                  <a:srgbClr val="FFFF00"/>
                </a:solidFill>
              </a:rPr>
              <a:t>Франции</a:t>
            </a:r>
            <a:r>
              <a:rPr lang="ru-RU" sz="2000" dirty="0"/>
              <a:t> (Э. Даладье), </a:t>
            </a:r>
            <a:r>
              <a:rPr lang="ru-RU" sz="2000" dirty="0">
                <a:solidFill>
                  <a:srgbClr val="FFFF00"/>
                </a:solidFill>
              </a:rPr>
              <a:t>Германии</a:t>
            </a:r>
            <a:r>
              <a:rPr lang="ru-RU" sz="2000" dirty="0"/>
              <a:t> (А. Гитлер) и </a:t>
            </a:r>
            <a:r>
              <a:rPr lang="ru-RU" sz="2000" dirty="0">
                <a:solidFill>
                  <a:srgbClr val="FFFF00"/>
                </a:solidFill>
              </a:rPr>
              <a:t>Италии</a:t>
            </a:r>
            <a:r>
              <a:rPr lang="ru-RU" sz="2000" dirty="0"/>
              <a:t> (Б. Муссолини) было подписано соглашение о передаче гитлеровской Германии Судетской области </a:t>
            </a:r>
            <a:r>
              <a:rPr lang="ru-RU" sz="2000" dirty="0">
                <a:solidFill>
                  <a:srgbClr val="FFFF00"/>
                </a:solidFill>
              </a:rPr>
              <a:t>Чехословакии</a:t>
            </a:r>
            <a:r>
              <a:rPr lang="ru-RU" sz="20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Двойное назначение массмедиа в области продвижения в массовом сознании официальных установок политики памяти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916832"/>
            <a:ext cx="403244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FF00"/>
                </a:solidFill>
              </a:rPr>
              <a:t>Именно это соглашение позволило серьезно упрочить  позиции Германии на международной арене и в дальнейшем развязать Вторую мировую войну. СССР призывал  Британию и Францию дать совместный  отпор агрессору, но Лондон и Париж проигнорировали этот призыв Москвы</a:t>
            </a:r>
          </a:p>
          <a:p>
            <a:endParaRPr lang="ru-RU" dirty="0"/>
          </a:p>
        </p:txBody>
      </p:sp>
      <p:pic>
        <p:nvPicPr>
          <p:cNvPr id="4" name="Рисунок 3" descr="munich-agreem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21832" y="2204864"/>
            <a:ext cx="4322168" cy="28803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/>
              <a:t>Зарубежные  СМИ  в год 80-летия подписания Мюнхенского соглашения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3429000"/>
            <a:ext cx="871296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Большинство зарубежных  СМИ  в год 80-летия подписания Мюнхенского соглашения, прореагировали на данное событие как на очередной информационный повод для внедрения в массовое сознание именно тех идей и формул общеевропейской  политики памяти, которые отвечают интересам нынешних  правящих  элит</a:t>
            </a:r>
            <a:r>
              <a:rPr lang="ru-RU" sz="2000" dirty="0"/>
              <a:t>. </a:t>
            </a:r>
          </a:p>
          <a:p>
            <a:r>
              <a:rPr lang="ru-RU" sz="2000" dirty="0"/>
              <a:t>Понятие </a:t>
            </a:r>
            <a:r>
              <a:rPr lang="ru-RU" sz="2000" dirty="0">
                <a:solidFill>
                  <a:srgbClr val="FFFF00"/>
                </a:solidFill>
              </a:rPr>
              <a:t>«Мюнхен» </a:t>
            </a:r>
            <a:r>
              <a:rPr lang="ru-RU" sz="2000" dirty="0"/>
              <a:t>не рассматривается </a:t>
            </a:r>
            <a:r>
              <a:rPr lang="ru-RU" sz="2000" b="1" dirty="0">
                <a:solidFill>
                  <a:srgbClr val="FFFF00"/>
                </a:solidFill>
              </a:rPr>
              <a:t>европейскими СМИ</a:t>
            </a:r>
            <a:r>
              <a:rPr lang="ru-RU" sz="2000" dirty="0">
                <a:solidFill>
                  <a:srgbClr val="FFFF00"/>
                </a:solidFill>
              </a:rPr>
              <a:t> в качестве символа исторической трагедии, </a:t>
            </a:r>
            <a:r>
              <a:rPr lang="ru-RU" sz="2000" dirty="0"/>
              <a:t>а - как обычная переговорная история. </a:t>
            </a:r>
            <a:r>
              <a:rPr lang="ru-RU" sz="2000" dirty="0">
                <a:solidFill>
                  <a:srgbClr val="FFFF00"/>
                </a:solidFill>
              </a:rPr>
              <a:t>В итоге </a:t>
            </a:r>
            <a:r>
              <a:rPr lang="ru-RU" sz="2000" b="1" i="1" dirty="0">
                <a:solidFill>
                  <a:srgbClr val="FFFF00"/>
                </a:solidFill>
              </a:rPr>
              <a:t>из общественной памяти вымывается представление о Мюнхенском сговоре как о событии катастрофическом для мировой истории</a:t>
            </a:r>
            <a:r>
              <a:rPr lang="ru-RU" sz="2000" dirty="0">
                <a:solidFill>
                  <a:srgbClr val="FFFF00"/>
                </a:solidFill>
              </a:rPr>
              <a:t> (</a:t>
            </a:r>
            <a:r>
              <a:rPr lang="ru-RU" sz="2000" dirty="0"/>
              <a:t>Якова Т.С., Янгляева М.М. Историческая память о Второй мировой войне: современный ментальный ландшафт Европы // </a:t>
            </a:r>
            <a:r>
              <a:rPr lang="ru-RU" sz="2000" dirty="0" err="1"/>
              <a:t>Медиаскоп</a:t>
            </a:r>
            <a:r>
              <a:rPr lang="ru-RU" sz="2000" dirty="0"/>
              <a:t>. 2020. </a:t>
            </a:r>
            <a:r>
              <a:rPr lang="ru-RU" sz="2000" dirty="0" err="1"/>
              <a:t>Вып</a:t>
            </a:r>
            <a:r>
              <a:rPr lang="ru-RU" sz="2000" dirty="0"/>
              <a:t>. 3/</a:t>
            </a:r>
            <a:r>
              <a:rPr lang="ru-RU" sz="2000" dirty="0">
                <a:solidFill>
                  <a:srgbClr val="FFFF00"/>
                </a:solidFill>
              </a:rPr>
              <a:t>/</a:t>
            </a:r>
            <a:r>
              <a:rPr lang="en-US" sz="2000" u="sng" dirty="0">
                <a:hlinkClick r:id="rId2"/>
              </a:rPr>
              <a:t>http</a:t>
            </a:r>
            <a:r>
              <a:rPr lang="ru-RU" sz="2000" u="sng" dirty="0">
                <a:hlinkClick r:id="rId2"/>
              </a:rPr>
              <a:t>://</a:t>
            </a:r>
            <a:r>
              <a:rPr lang="en-US" sz="2000" u="sng" dirty="0">
                <a:hlinkClick r:id="rId2"/>
              </a:rPr>
              <a:t>www</a:t>
            </a:r>
            <a:r>
              <a:rPr lang="ru-RU" sz="2000" u="sng" dirty="0">
                <a:hlinkClick r:id="rId2"/>
              </a:rPr>
              <a:t>.</a:t>
            </a:r>
            <a:r>
              <a:rPr lang="en-US" sz="2000" u="sng" dirty="0" err="1">
                <a:hlinkClick r:id="rId2"/>
              </a:rPr>
              <a:t>mediascope</a:t>
            </a:r>
            <a:r>
              <a:rPr lang="ru-RU" sz="2000" u="sng" dirty="0">
                <a:hlinkClick r:id="rId2"/>
              </a:rPr>
              <a:t>.</a:t>
            </a:r>
            <a:r>
              <a:rPr lang="en-US" sz="2000" u="sng" dirty="0" err="1">
                <a:hlinkClick r:id="rId2"/>
              </a:rPr>
              <a:t>ru</a:t>
            </a:r>
            <a:r>
              <a:rPr lang="ru-RU" sz="2000" u="sng" dirty="0">
                <a:hlinkClick r:id="rId2"/>
              </a:rPr>
              <a:t>/2652</a:t>
            </a:r>
            <a:r>
              <a:rPr lang="ru-RU" sz="2000" u="sng" dirty="0"/>
              <a:t>).</a:t>
            </a:r>
            <a:endParaRPr lang="ru-RU" sz="2000" dirty="0"/>
          </a:p>
          <a:p>
            <a:endParaRPr lang="ru-RU" dirty="0"/>
          </a:p>
        </p:txBody>
      </p:sp>
      <p:pic>
        <p:nvPicPr>
          <p:cNvPr id="6" name="Рисунок 5" descr="slide-9.jpg"/>
          <p:cNvPicPr>
            <a:picLocks noChangeAspect="1"/>
          </p:cNvPicPr>
          <p:nvPr/>
        </p:nvPicPr>
        <p:blipFill>
          <a:blip r:embed="rId3" cstate="print"/>
          <a:srcRect t="19199" b="17658"/>
          <a:stretch>
            <a:fillRect/>
          </a:stretch>
        </p:blipFill>
        <p:spPr>
          <a:xfrm>
            <a:off x="467544" y="1124744"/>
            <a:ext cx="7992888" cy="22322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400" b="1" dirty="0"/>
              <a:t>Контент-анализ европейской прессы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1124744"/>
            <a:ext cx="842493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показывает, что европейские СМИ либо </a:t>
            </a:r>
            <a:r>
              <a:rPr lang="ru-RU" sz="2400" b="1" i="1" dirty="0">
                <a:solidFill>
                  <a:srgbClr val="FFFF00"/>
                </a:solidFill>
              </a:rPr>
              <a:t>смягчают меру ответственности</a:t>
            </a:r>
            <a:r>
              <a:rPr lang="ru-RU" sz="2400" dirty="0"/>
              <a:t> лидеров Великобритании, Франции, Германии и Италии за совершенное политическое преступление в виде расчленения Чехословакии, называя их поведение в Мюнхене «политикой умиротворения», либо </a:t>
            </a:r>
            <a:r>
              <a:rPr lang="ru-RU" sz="2400" b="1" i="1" dirty="0">
                <a:solidFill>
                  <a:srgbClr val="FFC000"/>
                </a:solidFill>
              </a:rPr>
              <a:t>перекладывают данную ответственность друг на друга. </a:t>
            </a:r>
            <a:r>
              <a:rPr lang="ru-RU" sz="2400" dirty="0"/>
              <a:t>При этом граждане современной Чехии, которая стала главной жертвой «политики умиротворения» оказываются лидерами по частоте запросов темы «Мюнхенский сговор» в системе </a:t>
            </a:r>
            <a:r>
              <a:rPr lang="ru-RU" sz="2400" dirty="0" err="1"/>
              <a:t>Google</a:t>
            </a:r>
            <a:r>
              <a:rPr lang="ru-RU" sz="2400" dirty="0"/>
              <a:t>. (Источники: Сборник статей «Мюнхен-38 в массмедиа разных стран». М., 2019; Янгляева Марина. Эхо Мюнхена // Историк. 2020. № 10// </a:t>
            </a:r>
            <a:r>
              <a:rPr lang="ru-RU" sz="2400" u="sng" dirty="0">
                <a:hlinkClick r:id="rId2"/>
              </a:rPr>
              <a:t>https://xn--h1aagokeh.xn--p1ai/posts/2020/10/13/eho-myunhena.html</a:t>
            </a:r>
            <a:r>
              <a:rPr lang="ru-RU" sz="2400" u="sng" dirty="0"/>
              <a:t>).</a:t>
            </a:r>
            <a:endParaRPr lang="ru-RU" sz="2400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2030</Words>
  <Application>Microsoft Office PowerPoint</Application>
  <PresentationFormat>Экран (4:3)</PresentationFormat>
  <Paragraphs>62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Тема Office</vt:lpstr>
      <vt:lpstr> Медиадискурс как смыслоформирующий актор политики памяти</vt:lpstr>
      <vt:lpstr>Система массмедиа как медиатор политики памяти </vt:lpstr>
      <vt:lpstr>Роль массмедиа в закреплении и продвижении в массовом сознании установок официальной политики памяти</vt:lpstr>
      <vt:lpstr>Существующие установки политики памяти, реализуемые посредством СМИ</vt:lpstr>
      <vt:lpstr>пакт Молотова-Риббентропа.  пакт Молотова-Риббентропа.  ПАКТ МОЛОТОВА-РИББЕНТРОПА 1939 Г.  </vt:lpstr>
      <vt:lpstr>Двойное назначение массмедиа в области продвижения в массовом сознании официальных установок политики памяти</vt:lpstr>
      <vt:lpstr>Двойное назначение массмедиа в области продвижения в массовом сознании официальных установок политики памяти</vt:lpstr>
      <vt:lpstr>Зарубежные  СМИ  в год 80-летия подписания Мюнхенского соглашения</vt:lpstr>
      <vt:lpstr>Контент-анализ европейской прессы</vt:lpstr>
      <vt:lpstr>Основные медийные источники исследования: </vt:lpstr>
      <vt:lpstr>Сайт газеты The Guardian</vt:lpstr>
      <vt:lpstr>Сайт Mirror Herald</vt:lpstr>
      <vt:lpstr>Сайт газеты Figaro</vt:lpstr>
      <vt:lpstr>Сайт газеты Figaro</vt:lpstr>
      <vt:lpstr>Сайт газеты L” Humanite</vt:lpstr>
      <vt:lpstr>Сайт газеты L” Humanite</vt:lpstr>
      <vt:lpstr>Итальянская пресса: «Il Giornale»</vt:lpstr>
      <vt:lpstr>Газета «Die Welt»</vt:lpstr>
      <vt:lpstr> Выводы: 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Медиадискурс как смыслоформирующий актор политики памяти</dc:title>
  <dc:creator>User</dc:creator>
  <cp:lastModifiedBy>User</cp:lastModifiedBy>
  <cp:revision>69</cp:revision>
  <dcterms:created xsi:type="dcterms:W3CDTF">2022-10-02T01:28:43Z</dcterms:created>
  <dcterms:modified xsi:type="dcterms:W3CDTF">2022-10-02T10:28:08Z</dcterms:modified>
</cp:coreProperties>
</file>