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Date Placeholder 2"/>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5/15/2024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C0C0AC-0FA7-076D-7657-D72DED572516}"/>
              </a:ext>
            </a:extLst>
          </p:cNvPr>
          <p:cNvSpPr>
            <a:spLocks noGrp="1"/>
          </p:cNvSpPr>
          <p:nvPr>
            <p:ph type="ctrTitle"/>
          </p:nvPr>
        </p:nvSpPr>
        <p:spPr/>
        <p:txBody>
          <a:bodyPr>
            <a:normAutofit fontScale="90000"/>
          </a:bodyPr>
          <a:lstStyle/>
          <a:p>
            <a:r>
              <a:rPr lang="ru-RU" dirty="0"/>
              <a:t>ОСНОВНЫЕ ТЕНДЕНЦИИ сфере   ТРУДОВЫХ МИГРАЦИЙ В ОМСКОЙ ОБЛАСТИ</a:t>
            </a:r>
          </a:p>
        </p:txBody>
      </p:sp>
      <p:sp>
        <p:nvSpPr>
          <p:cNvPr id="3" name="Подзаголовок 2">
            <a:extLst>
              <a:ext uri="{FF2B5EF4-FFF2-40B4-BE49-F238E27FC236}">
                <a16:creationId xmlns:a16="http://schemas.microsoft.com/office/drawing/2014/main" id="{C954CC69-6DA1-F05A-2C4F-6AA2C7CF9CEF}"/>
              </a:ext>
            </a:extLst>
          </p:cNvPr>
          <p:cNvSpPr>
            <a:spLocks noGrp="1"/>
          </p:cNvSpPr>
          <p:nvPr>
            <p:ph type="subTitle" idx="1"/>
          </p:nvPr>
        </p:nvSpPr>
        <p:spPr/>
        <p:txBody>
          <a:bodyPr/>
          <a:lstStyle/>
          <a:p>
            <a:r>
              <a:rPr lang="ru-RU" dirty="0"/>
              <a:t>Рой Олег Михайлович, ведущий научный сотрудник </a:t>
            </a:r>
            <a:r>
              <a:rPr lang="ru-RU" dirty="0" err="1"/>
              <a:t>УрО</a:t>
            </a:r>
            <a:r>
              <a:rPr lang="ru-RU" dirty="0"/>
              <a:t> РАН, профессор Омского государственного университета им. </a:t>
            </a:r>
            <a:r>
              <a:rPr lang="ru-RU" dirty="0" err="1"/>
              <a:t>Ф.М.Достоевского</a:t>
            </a:r>
            <a:endParaRPr lang="ru-RU" dirty="0"/>
          </a:p>
        </p:txBody>
      </p:sp>
    </p:spTree>
    <p:extLst>
      <p:ext uri="{BB962C8B-B14F-4D97-AF65-F5344CB8AC3E}">
        <p14:creationId xmlns:p14="http://schemas.microsoft.com/office/powerpoint/2010/main" val="3980725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A140AE-FD6E-5E79-ACE1-CDB5E4FFDD8D}"/>
              </a:ext>
            </a:extLst>
          </p:cNvPr>
          <p:cNvSpPr>
            <a:spLocks noGrp="1"/>
          </p:cNvSpPr>
          <p:nvPr>
            <p:ph type="title"/>
          </p:nvPr>
        </p:nvSpPr>
        <p:spPr/>
        <p:txBody>
          <a:bodyPr/>
          <a:lstStyle/>
          <a:p>
            <a:r>
              <a:rPr lang="ru-RU" dirty="0"/>
              <a:t>Перспективы развития трудовых миграций </a:t>
            </a:r>
          </a:p>
        </p:txBody>
      </p:sp>
      <p:sp>
        <p:nvSpPr>
          <p:cNvPr id="3" name="Объект 2">
            <a:extLst>
              <a:ext uri="{FF2B5EF4-FFF2-40B4-BE49-F238E27FC236}">
                <a16:creationId xmlns:a16="http://schemas.microsoft.com/office/drawing/2014/main" id="{7B13722B-930B-529D-93B1-628A6A1A212B}"/>
              </a:ext>
            </a:extLst>
          </p:cNvPr>
          <p:cNvSpPr>
            <a:spLocks noGrp="1"/>
          </p:cNvSpPr>
          <p:nvPr>
            <p:ph idx="1"/>
          </p:nvPr>
        </p:nvSpPr>
        <p:spPr/>
        <p:txBody>
          <a:bodyPr>
            <a:normAutofit fontScale="92500" lnSpcReduction="20000"/>
          </a:bodyPr>
          <a:lstStyle/>
          <a:p>
            <a:endParaRPr lang="ru-RU" dirty="0"/>
          </a:p>
          <a:p>
            <a:endParaRPr lang="ru-RU"/>
          </a:p>
          <a:p>
            <a:r>
              <a:rPr lang="ru-RU"/>
              <a:t>•</a:t>
            </a:r>
            <a:r>
              <a:rPr lang="ru-RU" dirty="0"/>
              <a:t>	Острый дефицит трудовых ресурсов будет стимулировать предприятия к привлечению рабочей силы из стран Центральной Азии преимущественно на работы, не требующие высокой квалификации;</a:t>
            </a:r>
          </a:p>
          <a:p>
            <a:r>
              <a:rPr lang="ru-RU" dirty="0"/>
              <a:t>•	Основной поток мигрантов будет приходиться преимущественно на Киргизию и Узбекистан;</a:t>
            </a:r>
          </a:p>
          <a:p>
            <a:r>
              <a:rPr lang="ru-RU" dirty="0"/>
              <a:t>•	К сожалению, качественный состав мигрантов  будет существенно снижаться, особенно в условиях падения курсовой стоимости рубля и сложностей при переводе денег за рубеж, вызванных действием западных санкций;</a:t>
            </a:r>
          </a:p>
          <a:p>
            <a:pPr marL="0" indent="0">
              <a:buNone/>
            </a:pPr>
            <a:endParaRPr lang="ru-RU" dirty="0"/>
          </a:p>
          <a:p>
            <a:endParaRPr lang="ru-RU" dirty="0"/>
          </a:p>
          <a:p>
            <a:endParaRPr lang="ru-RU" dirty="0"/>
          </a:p>
        </p:txBody>
      </p:sp>
    </p:spTree>
    <p:extLst>
      <p:ext uri="{BB962C8B-B14F-4D97-AF65-F5344CB8AC3E}">
        <p14:creationId xmlns:p14="http://schemas.microsoft.com/office/powerpoint/2010/main" val="2065452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D8C8709-566D-2370-5468-2382E91B0D96}"/>
              </a:ext>
            </a:extLst>
          </p:cNvPr>
          <p:cNvSpPr>
            <a:spLocks noGrp="1"/>
          </p:cNvSpPr>
          <p:nvPr>
            <p:ph idx="4294967295"/>
          </p:nvPr>
        </p:nvSpPr>
        <p:spPr>
          <a:xfrm>
            <a:off x="0" y="685800"/>
            <a:ext cx="11043138" cy="5250766"/>
          </a:xfrm>
        </p:spPr>
        <p:txBody>
          <a:bodyPr>
            <a:normAutofit/>
          </a:bodyPr>
          <a:lstStyle/>
          <a:p>
            <a:r>
              <a:rPr lang="ru-RU" dirty="0"/>
              <a:t>За I квартал 2023 г. с целью работы в Россию въехало 1,3 млн иностранцев, что оказалось  в 1,6 раза больше, чем за аналогичный период 2022 года, когда  в Россию на заработки прибыло  841 501 граждан  других государств. Причем, основной приток трудовых мигрантов  произошел за счет приезжих из Узбекистана (630 859 человек), Таджикистана (349 357), Киргизии (172 591), Армении (47 337) и Казахстана (34 783). </a:t>
            </a:r>
          </a:p>
          <a:p>
            <a:r>
              <a:rPr lang="ru-RU" dirty="0"/>
              <a:t>https://www.vedomosti.ru/management/articles/2023/05/10/974291-pritok-trudovih-migrantov-v-rossiyu-viros?ysclid=lt6p5z4c8l924047399</a:t>
            </a:r>
          </a:p>
          <a:p>
            <a:endParaRPr lang="ru-RU" dirty="0"/>
          </a:p>
        </p:txBody>
      </p:sp>
    </p:spTree>
    <p:extLst>
      <p:ext uri="{BB962C8B-B14F-4D97-AF65-F5344CB8AC3E}">
        <p14:creationId xmlns:p14="http://schemas.microsoft.com/office/powerpoint/2010/main" val="282849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D7F10A-75D9-6546-D098-89EBD4DCF2C0}"/>
              </a:ext>
            </a:extLst>
          </p:cNvPr>
          <p:cNvSpPr txBox="1"/>
          <p:nvPr/>
        </p:nvSpPr>
        <p:spPr>
          <a:xfrm>
            <a:off x="1505242" y="1994322"/>
            <a:ext cx="8904849" cy="2031325"/>
          </a:xfrm>
          <a:prstGeom prst="rect">
            <a:avLst/>
          </a:prstGeom>
          <a:noFill/>
        </p:spPr>
        <p:txBody>
          <a:bodyPr wrap="square">
            <a:spAutoFit/>
          </a:bodyPr>
          <a:lstStyle/>
          <a:p>
            <a:r>
              <a:rPr lang="ru-RU" dirty="0"/>
              <a:t>Миграционный прирост в России в целом за 2023 год составил более 203,6 тысяч человек. Среди трудовых мигрантов в России   лидируют граждане Узбекистана (49,6%), Таджикистана (30,5%) и Киргизии (7,2%). Почти половина всех трудовых мигрантов – около 40% – работает в Москве и в Московской области, 12,4% – в Санкт-Петербурге и Ленинградской области.  Общая численность мигрантов оценивается разными экспертами  в России от 6 до  10 млн. чел. </a:t>
            </a:r>
          </a:p>
        </p:txBody>
      </p:sp>
    </p:spTree>
    <p:extLst>
      <p:ext uri="{BB962C8B-B14F-4D97-AF65-F5344CB8AC3E}">
        <p14:creationId xmlns:p14="http://schemas.microsoft.com/office/powerpoint/2010/main" val="3530321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3">
            <a:extLst>
              <a:ext uri="{FF2B5EF4-FFF2-40B4-BE49-F238E27FC236}">
                <a16:creationId xmlns:a16="http://schemas.microsoft.com/office/drawing/2014/main" id="{387EEFE9-1255-FE16-C5DC-C7C7CDC0CFF2}"/>
              </a:ext>
            </a:extLst>
          </p:cNvPr>
          <p:cNvSpPr>
            <a:spLocks noGrp="1"/>
          </p:cNvSpPr>
          <p:nvPr>
            <p:ph type="title"/>
          </p:nvPr>
        </p:nvSpPr>
        <p:spPr>
          <a:xfrm>
            <a:off x="1049971" y="346612"/>
            <a:ext cx="8534401" cy="2281600"/>
          </a:xfrm>
        </p:spPr>
        <p:txBody>
          <a:bodyPr/>
          <a:lstStyle/>
          <a:p>
            <a:r>
              <a:rPr lang="ru-RU" dirty="0"/>
              <a:t>Новые явления в этнической миграции </a:t>
            </a:r>
          </a:p>
        </p:txBody>
      </p:sp>
      <p:sp>
        <p:nvSpPr>
          <p:cNvPr id="15" name="Текст 14">
            <a:extLst>
              <a:ext uri="{FF2B5EF4-FFF2-40B4-BE49-F238E27FC236}">
                <a16:creationId xmlns:a16="http://schemas.microsoft.com/office/drawing/2014/main" id="{4C9AE143-A915-4132-BACA-ADEF748557D6}"/>
              </a:ext>
            </a:extLst>
          </p:cNvPr>
          <p:cNvSpPr>
            <a:spLocks noGrp="1"/>
          </p:cNvSpPr>
          <p:nvPr>
            <p:ph type="body" idx="1"/>
          </p:nvPr>
        </p:nvSpPr>
        <p:spPr>
          <a:xfrm>
            <a:off x="684213" y="3038622"/>
            <a:ext cx="8534400" cy="2955778"/>
          </a:xfrm>
        </p:spPr>
        <p:txBody>
          <a:bodyPr>
            <a:normAutofit/>
          </a:bodyPr>
          <a:lstStyle/>
          <a:p>
            <a:r>
              <a:rPr lang="ru-RU" dirty="0"/>
              <a:t>К примеру, в  Астраханской области выросло число ногайцев: если в перепись 2010 года так себя идентифицировали 7 589 человек (плюс 12 карагашей - этническая подгруппа ногайцев), то в 2021 году это сделали 9 320 (и 211 карагашей). При этом ногайцы вышли на 4-е место по численности, сместив с этой ступени украинцев. Значительно возросла в этом регионе только за год  численность  других народностей: туркмен (2 777 чел.  / в 2021 г. - 2 286 чел.), таджиков (1 256 / 932), узбеков (3 186 / 2 268).</a:t>
            </a:r>
          </a:p>
        </p:txBody>
      </p:sp>
    </p:spTree>
    <p:extLst>
      <p:ext uri="{BB962C8B-B14F-4D97-AF65-F5344CB8AC3E}">
        <p14:creationId xmlns:p14="http://schemas.microsoft.com/office/powerpoint/2010/main" val="636197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A3673D93-A09E-12D4-3556-9170EFD3C886}"/>
              </a:ext>
            </a:extLst>
          </p:cNvPr>
          <p:cNvSpPr>
            <a:spLocks noGrp="1"/>
          </p:cNvSpPr>
          <p:nvPr>
            <p:ph type="title"/>
          </p:nvPr>
        </p:nvSpPr>
        <p:spPr/>
        <p:txBody>
          <a:bodyPr>
            <a:normAutofit fontScale="90000"/>
          </a:bodyPr>
          <a:lstStyle/>
          <a:p>
            <a:r>
              <a:rPr lang="ru-RU" dirty="0"/>
              <a:t>Структура  этнонациональных групп в ряде приграничных регионов России (по данным переписи)</a:t>
            </a:r>
          </a:p>
        </p:txBody>
      </p:sp>
      <p:graphicFrame>
        <p:nvGraphicFramePr>
          <p:cNvPr id="6" name="Объект 5">
            <a:extLst>
              <a:ext uri="{FF2B5EF4-FFF2-40B4-BE49-F238E27FC236}">
                <a16:creationId xmlns:a16="http://schemas.microsoft.com/office/drawing/2014/main" id="{A137C16B-2CF1-4244-3E2E-574623F3CA34}"/>
              </a:ext>
            </a:extLst>
          </p:cNvPr>
          <p:cNvGraphicFramePr>
            <a:graphicFrameLocks noGrp="1"/>
          </p:cNvGraphicFramePr>
          <p:nvPr>
            <p:ph idx="1"/>
            <p:extLst>
              <p:ext uri="{D42A27DB-BD31-4B8C-83A1-F6EECF244321}">
                <p14:modId xmlns:p14="http://schemas.microsoft.com/office/powerpoint/2010/main" val="984749754"/>
              </p:ext>
            </p:extLst>
          </p:nvPr>
        </p:nvGraphicFramePr>
        <p:xfrm>
          <a:off x="844062" y="323557"/>
          <a:ext cx="10128738" cy="3545059"/>
        </p:xfrm>
        <a:graphic>
          <a:graphicData uri="http://schemas.openxmlformats.org/drawingml/2006/table">
            <a:tbl>
              <a:tblPr firstRow="1" firstCol="1" bandRow="1">
                <a:tableStyleId>{5C22544A-7EE6-4342-B048-85BDC9FD1C3A}</a:tableStyleId>
              </a:tblPr>
              <a:tblGrid>
                <a:gridCol w="2166650">
                  <a:extLst>
                    <a:ext uri="{9D8B030D-6E8A-4147-A177-3AD203B41FA5}">
                      <a16:colId xmlns:a16="http://schemas.microsoft.com/office/drawing/2014/main" val="1456924019"/>
                    </a:ext>
                  </a:extLst>
                </a:gridCol>
                <a:gridCol w="2283708">
                  <a:extLst>
                    <a:ext uri="{9D8B030D-6E8A-4147-A177-3AD203B41FA5}">
                      <a16:colId xmlns:a16="http://schemas.microsoft.com/office/drawing/2014/main" val="3678709280"/>
                    </a:ext>
                  </a:extLst>
                </a:gridCol>
                <a:gridCol w="1689749">
                  <a:extLst>
                    <a:ext uri="{9D8B030D-6E8A-4147-A177-3AD203B41FA5}">
                      <a16:colId xmlns:a16="http://schemas.microsoft.com/office/drawing/2014/main" val="679332809"/>
                    </a:ext>
                  </a:extLst>
                </a:gridCol>
                <a:gridCol w="1837155">
                  <a:extLst>
                    <a:ext uri="{9D8B030D-6E8A-4147-A177-3AD203B41FA5}">
                      <a16:colId xmlns:a16="http://schemas.microsoft.com/office/drawing/2014/main" val="1764904852"/>
                    </a:ext>
                  </a:extLst>
                </a:gridCol>
                <a:gridCol w="2151476">
                  <a:extLst>
                    <a:ext uri="{9D8B030D-6E8A-4147-A177-3AD203B41FA5}">
                      <a16:colId xmlns:a16="http://schemas.microsoft.com/office/drawing/2014/main" val="39472947"/>
                    </a:ext>
                  </a:extLst>
                </a:gridCol>
              </a:tblGrid>
              <a:tr h="1358549">
                <a:tc>
                  <a:txBody>
                    <a:bodyPr/>
                    <a:lstStyle/>
                    <a:p>
                      <a:pPr>
                        <a:lnSpc>
                          <a:spcPct val="107000"/>
                        </a:lnSpc>
                        <a:spcAft>
                          <a:spcPts val="800"/>
                        </a:spcAft>
                      </a:pPr>
                      <a:r>
                        <a:rPr lang="ru-RU" sz="1200" kern="100">
                          <a:effectLst/>
                        </a:rPr>
                        <a:t>Этнонациональная группа</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Омская область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Новосибирская область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Астраханская область</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Челябинская</a:t>
                      </a:r>
                      <a:endParaRPr lang="ru-RU" sz="1100" kern="100">
                        <a:effectLst/>
                      </a:endParaRPr>
                    </a:p>
                    <a:p>
                      <a:pPr>
                        <a:lnSpc>
                          <a:spcPct val="107000"/>
                        </a:lnSpc>
                        <a:spcAft>
                          <a:spcPts val="800"/>
                        </a:spcAft>
                      </a:pPr>
                      <a:r>
                        <a:rPr lang="ru-RU" sz="1200" kern="100">
                          <a:effectLst/>
                        </a:rPr>
                        <a:t>область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1282500"/>
                  </a:ext>
                </a:extLst>
              </a:tr>
              <a:tr h="437302">
                <a:tc>
                  <a:txBody>
                    <a:bodyPr/>
                    <a:lstStyle/>
                    <a:p>
                      <a:pPr>
                        <a:lnSpc>
                          <a:spcPct val="107000"/>
                        </a:lnSpc>
                        <a:spcAft>
                          <a:spcPts val="800"/>
                        </a:spcAft>
                      </a:pPr>
                      <a:r>
                        <a:rPr lang="ru-RU" sz="1200" kern="100">
                          <a:effectLst/>
                        </a:rPr>
                        <a:t>Русские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1488842</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2185710</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547 320</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2526414</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5694403"/>
                  </a:ext>
                </a:extLst>
              </a:tr>
              <a:tr h="437302">
                <a:tc>
                  <a:txBody>
                    <a:bodyPr/>
                    <a:lstStyle/>
                    <a:p>
                      <a:pPr>
                        <a:lnSpc>
                          <a:spcPct val="107000"/>
                        </a:lnSpc>
                        <a:spcAft>
                          <a:spcPts val="800"/>
                        </a:spcAft>
                      </a:pPr>
                      <a:r>
                        <a:rPr lang="ru-RU" sz="1200" kern="100">
                          <a:effectLst/>
                        </a:rPr>
                        <a:t>Казахи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69407</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8670</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143 717</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29057</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32464404"/>
                  </a:ext>
                </a:extLst>
              </a:tr>
              <a:tr h="437302">
                <a:tc>
                  <a:txBody>
                    <a:bodyPr/>
                    <a:lstStyle/>
                    <a:p>
                      <a:pPr>
                        <a:lnSpc>
                          <a:spcPct val="107000"/>
                        </a:lnSpc>
                        <a:spcAft>
                          <a:spcPts val="800"/>
                        </a:spcAft>
                      </a:pPr>
                      <a:r>
                        <a:rPr lang="ru-RU" sz="1200" kern="100">
                          <a:effectLst/>
                        </a:rPr>
                        <a:t>Немцы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29298</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15997</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Нет данных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9041</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40083213"/>
                  </a:ext>
                </a:extLst>
              </a:tr>
              <a:tr h="437302">
                <a:tc>
                  <a:txBody>
                    <a:bodyPr/>
                    <a:lstStyle/>
                    <a:p>
                      <a:pPr>
                        <a:lnSpc>
                          <a:spcPct val="107000"/>
                        </a:lnSpc>
                        <a:spcAft>
                          <a:spcPts val="800"/>
                        </a:spcAft>
                      </a:pPr>
                      <a:r>
                        <a:rPr lang="ru-RU" sz="1200" kern="100">
                          <a:effectLst/>
                        </a:rPr>
                        <a:t>Таджики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1428</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2192</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1 256</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12308</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0178136"/>
                  </a:ext>
                </a:extLst>
              </a:tr>
              <a:tr h="437302">
                <a:tc>
                  <a:txBody>
                    <a:bodyPr/>
                    <a:lstStyle/>
                    <a:p>
                      <a:pPr>
                        <a:lnSpc>
                          <a:spcPct val="107000"/>
                        </a:lnSpc>
                        <a:spcAft>
                          <a:spcPts val="800"/>
                        </a:spcAft>
                      </a:pPr>
                      <a:r>
                        <a:rPr lang="ru-RU" sz="1200" kern="100">
                          <a:effectLst/>
                        </a:rPr>
                        <a:t>Узбеки</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2541</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8199</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a:effectLst/>
                        </a:rPr>
                        <a:t>3 186</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kern="100" dirty="0">
                          <a:effectLst/>
                        </a:rPr>
                        <a:t>7628</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52648088"/>
                  </a:ext>
                </a:extLst>
              </a:tr>
            </a:tbl>
          </a:graphicData>
        </a:graphic>
      </p:graphicFrame>
    </p:spTree>
    <p:extLst>
      <p:ext uri="{BB962C8B-B14F-4D97-AF65-F5344CB8AC3E}">
        <p14:creationId xmlns:p14="http://schemas.microsoft.com/office/powerpoint/2010/main" val="114823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C9AB29-E84F-387D-A8E1-CDECB128235C}"/>
              </a:ext>
            </a:extLst>
          </p:cNvPr>
          <p:cNvSpPr>
            <a:spLocks noGrp="1"/>
          </p:cNvSpPr>
          <p:nvPr>
            <p:ph type="title"/>
          </p:nvPr>
        </p:nvSpPr>
        <p:spPr/>
        <p:txBody>
          <a:bodyPr/>
          <a:lstStyle/>
          <a:p>
            <a:r>
              <a:rPr lang="ru-RU" dirty="0"/>
              <a:t>Основные тенденции этнических трудовых миграций</a:t>
            </a:r>
          </a:p>
        </p:txBody>
      </p:sp>
      <p:sp>
        <p:nvSpPr>
          <p:cNvPr id="3" name="Объект 2">
            <a:extLst>
              <a:ext uri="{FF2B5EF4-FFF2-40B4-BE49-F238E27FC236}">
                <a16:creationId xmlns:a16="http://schemas.microsoft.com/office/drawing/2014/main" id="{BC234A75-B9B9-D517-4F86-CEE76D49F262}"/>
              </a:ext>
            </a:extLst>
          </p:cNvPr>
          <p:cNvSpPr>
            <a:spLocks noGrp="1"/>
          </p:cNvSpPr>
          <p:nvPr>
            <p:ph idx="1"/>
          </p:nvPr>
        </p:nvSpPr>
        <p:spPr/>
        <p:txBody>
          <a:bodyPr/>
          <a:lstStyle/>
          <a:p>
            <a:r>
              <a:rPr lang="ru-RU" dirty="0"/>
              <a:t>•	В российских регионах за последние десятилетия резко сократилось количество немцев.</a:t>
            </a:r>
          </a:p>
          <a:p>
            <a:r>
              <a:rPr lang="ru-RU" dirty="0"/>
              <a:t>•	 Стабильно высоким остается  число представителей кавказских регионов.</a:t>
            </a:r>
          </a:p>
          <a:p>
            <a:r>
              <a:rPr lang="ru-RU" dirty="0"/>
              <a:t>•	Увеличивается число людей,  не относящих себя к какой-либо национальности. </a:t>
            </a:r>
          </a:p>
          <a:p>
            <a:r>
              <a:rPr lang="ru-RU" dirty="0"/>
              <a:t>•	Несмотря на географическую близость,  количество мигрантов из  Казахстана сравнительно невелико. </a:t>
            </a:r>
          </a:p>
          <a:p>
            <a:endParaRPr lang="ru-RU" dirty="0"/>
          </a:p>
        </p:txBody>
      </p:sp>
    </p:spTree>
    <p:extLst>
      <p:ext uri="{BB962C8B-B14F-4D97-AF65-F5344CB8AC3E}">
        <p14:creationId xmlns:p14="http://schemas.microsoft.com/office/powerpoint/2010/main" val="1278332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A3F63B-F1E8-AC80-9A81-242CC8A9C128}"/>
              </a:ext>
            </a:extLst>
          </p:cNvPr>
          <p:cNvSpPr>
            <a:spLocks noGrp="1"/>
          </p:cNvSpPr>
          <p:nvPr>
            <p:ph type="title"/>
          </p:nvPr>
        </p:nvSpPr>
        <p:spPr/>
        <p:txBody>
          <a:bodyPr/>
          <a:lstStyle/>
          <a:p>
            <a:r>
              <a:rPr lang="ru-RU" dirty="0"/>
              <a:t>Трудовые миграции в Омской области </a:t>
            </a:r>
          </a:p>
        </p:txBody>
      </p:sp>
      <p:sp>
        <p:nvSpPr>
          <p:cNvPr id="3" name="Объект 2">
            <a:extLst>
              <a:ext uri="{FF2B5EF4-FFF2-40B4-BE49-F238E27FC236}">
                <a16:creationId xmlns:a16="http://schemas.microsoft.com/office/drawing/2014/main" id="{8632450B-79F1-EF26-8F35-D91286D49911}"/>
              </a:ext>
            </a:extLst>
          </p:cNvPr>
          <p:cNvSpPr>
            <a:spLocks noGrp="1"/>
          </p:cNvSpPr>
          <p:nvPr>
            <p:ph idx="1"/>
          </p:nvPr>
        </p:nvSpPr>
        <p:spPr/>
        <p:txBody>
          <a:bodyPr>
            <a:normAutofit fontScale="92500" lnSpcReduction="10000"/>
          </a:bodyPr>
          <a:lstStyle/>
          <a:p>
            <a:r>
              <a:rPr lang="ru-RU" dirty="0"/>
              <a:t>На Омскую область пришлось 0,5% от общей численности иностранной рабочей силы в России. Меньше всего трудовых мигрантов в таких регионах, как Ненецкий автономный округ (543 человека), Марий-Эл (762 человека) и Калмыкия (857 человек).</a:t>
            </a:r>
          </a:p>
          <a:p>
            <a:r>
              <a:rPr lang="ru-RU" dirty="0"/>
              <a:t>По данным Управления по вопросам миграции УМВД России по Омской области за 10 месяцев 2023 года гражданам Республики Узбекистан выдано 4518 патентов. За аналогичный период 2022 года было на 256 патентов больше (4774), за 10 месяцев 2021 года - 3768.</a:t>
            </a:r>
          </a:p>
          <a:p>
            <a:r>
              <a:rPr lang="ru-RU" dirty="0"/>
              <a:t>За период 10 месяцев 2021, 2022 и 2023 годов гражданам Республики Таджикистан выдано примерно одинаковое количество патентов - 1438, 1426 и 1456 соответственно. </a:t>
            </a:r>
          </a:p>
        </p:txBody>
      </p:sp>
    </p:spTree>
    <p:extLst>
      <p:ext uri="{BB962C8B-B14F-4D97-AF65-F5344CB8AC3E}">
        <p14:creationId xmlns:p14="http://schemas.microsoft.com/office/powerpoint/2010/main" val="2913740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096FA2-3D9D-C214-8508-ADA9E89CCCDF}"/>
              </a:ext>
            </a:extLst>
          </p:cNvPr>
          <p:cNvSpPr>
            <a:spLocks noGrp="1"/>
          </p:cNvSpPr>
          <p:nvPr>
            <p:ph type="title"/>
          </p:nvPr>
        </p:nvSpPr>
        <p:spPr/>
        <p:txBody>
          <a:bodyPr>
            <a:normAutofit fontScale="90000"/>
          </a:bodyPr>
          <a:lstStyle/>
          <a:p>
            <a:r>
              <a:rPr lang="ru-RU" dirty="0"/>
              <a:t>Структура востребованных вакансий в Омской области в </a:t>
            </a:r>
            <a:r>
              <a:rPr lang="ru-RU" dirty="0" err="1"/>
              <a:t>среднезарплатном</a:t>
            </a:r>
            <a:r>
              <a:rPr lang="ru-RU" dirty="0"/>
              <a:t> диапазоне </a:t>
            </a:r>
          </a:p>
        </p:txBody>
      </p:sp>
      <p:sp>
        <p:nvSpPr>
          <p:cNvPr id="3" name="Объект 2">
            <a:extLst>
              <a:ext uri="{FF2B5EF4-FFF2-40B4-BE49-F238E27FC236}">
                <a16:creationId xmlns:a16="http://schemas.microsoft.com/office/drawing/2014/main" id="{7F27DAFE-D1D3-A76B-D241-12333488FB2D}"/>
              </a:ext>
            </a:extLst>
          </p:cNvPr>
          <p:cNvSpPr>
            <a:spLocks noGrp="1"/>
          </p:cNvSpPr>
          <p:nvPr>
            <p:ph idx="1"/>
          </p:nvPr>
        </p:nvSpPr>
        <p:spPr/>
        <p:txBody>
          <a:bodyPr/>
          <a:lstStyle/>
          <a:p>
            <a:r>
              <a:rPr lang="ru-RU" dirty="0"/>
              <a:t>Среди наиболее востребованных профессий выделяются продавцы-консультанты и продавцы-кассиры, их доля составляет 7,2% от общего числа вакансий. Востребованными сегодня представляются работодателям водители, занимающие 6,8% всех вакансий,  менеджеры по продажам и работе с клиентами с долей в 4,8%. В топ-15 также входят машинисты и повара (3,2%), операторы </a:t>
            </a:r>
            <a:r>
              <a:rPr lang="ru-RU" dirty="0" err="1"/>
              <a:t>call</a:t>
            </a:r>
            <a:r>
              <a:rPr lang="ru-RU" dirty="0"/>
              <a:t>-центров (2,8%), врачи (2,6%), слесари и курьеры (2,2%).</a:t>
            </a:r>
          </a:p>
          <a:p>
            <a:r>
              <a:rPr lang="ru-RU" dirty="0"/>
              <a:t>Главный инженер на заводе,  обмотчик частей электромашин,  машинист асфальтоукладчик, шеф-повар</a:t>
            </a:r>
          </a:p>
        </p:txBody>
      </p:sp>
    </p:spTree>
    <p:extLst>
      <p:ext uri="{BB962C8B-B14F-4D97-AF65-F5344CB8AC3E}">
        <p14:creationId xmlns:p14="http://schemas.microsoft.com/office/powerpoint/2010/main" val="2277067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7CD451-C3D3-B48B-87A1-FDAE52EE2360}"/>
              </a:ext>
            </a:extLst>
          </p:cNvPr>
          <p:cNvSpPr>
            <a:spLocks noGrp="1"/>
          </p:cNvSpPr>
          <p:nvPr>
            <p:ph type="title"/>
          </p:nvPr>
        </p:nvSpPr>
        <p:spPr/>
        <p:txBody>
          <a:bodyPr>
            <a:normAutofit fontScale="90000"/>
          </a:bodyPr>
          <a:lstStyle/>
          <a:p>
            <a:r>
              <a:rPr lang="ru-RU" dirty="0"/>
              <a:t>Сравнение оплаты труда в омской области и приграничных регионов </a:t>
            </a:r>
            <a:r>
              <a:rPr lang="ru-RU" dirty="0" err="1"/>
              <a:t>казахстана</a:t>
            </a:r>
            <a:r>
              <a:rPr lang="ru-RU" dirty="0"/>
              <a:t> </a:t>
            </a:r>
          </a:p>
        </p:txBody>
      </p:sp>
      <p:graphicFrame>
        <p:nvGraphicFramePr>
          <p:cNvPr id="4" name="Объект 3">
            <a:extLst>
              <a:ext uri="{FF2B5EF4-FFF2-40B4-BE49-F238E27FC236}">
                <a16:creationId xmlns:a16="http://schemas.microsoft.com/office/drawing/2014/main" id="{F2FEAB77-DF2B-9C98-390F-1C16DD396A9F}"/>
              </a:ext>
            </a:extLst>
          </p:cNvPr>
          <p:cNvGraphicFramePr>
            <a:graphicFrameLocks noGrp="1"/>
          </p:cNvGraphicFramePr>
          <p:nvPr>
            <p:ph idx="1"/>
            <p:extLst>
              <p:ext uri="{D42A27DB-BD31-4B8C-83A1-F6EECF244321}">
                <p14:modId xmlns:p14="http://schemas.microsoft.com/office/powerpoint/2010/main" val="2716186110"/>
              </p:ext>
            </p:extLst>
          </p:nvPr>
        </p:nvGraphicFramePr>
        <p:xfrm>
          <a:off x="684212" y="863601"/>
          <a:ext cx="9416390" cy="3623731"/>
        </p:xfrm>
        <a:graphic>
          <a:graphicData uri="http://schemas.openxmlformats.org/drawingml/2006/table">
            <a:tbl>
              <a:tblPr firstRow="1" firstCol="1" bandRow="1">
                <a:tableStyleId>{5C22544A-7EE6-4342-B048-85BDC9FD1C3A}</a:tableStyleId>
              </a:tblPr>
              <a:tblGrid>
                <a:gridCol w="1708956">
                  <a:extLst>
                    <a:ext uri="{9D8B030D-6E8A-4147-A177-3AD203B41FA5}">
                      <a16:colId xmlns:a16="http://schemas.microsoft.com/office/drawing/2014/main" val="4009191776"/>
                    </a:ext>
                  </a:extLst>
                </a:gridCol>
                <a:gridCol w="1148709">
                  <a:extLst>
                    <a:ext uri="{9D8B030D-6E8A-4147-A177-3AD203B41FA5}">
                      <a16:colId xmlns:a16="http://schemas.microsoft.com/office/drawing/2014/main" val="3056096283"/>
                    </a:ext>
                  </a:extLst>
                </a:gridCol>
                <a:gridCol w="1707949">
                  <a:extLst>
                    <a:ext uri="{9D8B030D-6E8A-4147-A177-3AD203B41FA5}">
                      <a16:colId xmlns:a16="http://schemas.microsoft.com/office/drawing/2014/main" val="3903168042"/>
                    </a:ext>
                  </a:extLst>
                </a:gridCol>
                <a:gridCol w="2223860">
                  <a:extLst>
                    <a:ext uri="{9D8B030D-6E8A-4147-A177-3AD203B41FA5}">
                      <a16:colId xmlns:a16="http://schemas.microsoft.com/office/drawing/2014/main" val="2389150492"/>
                    </a:ext>
                  </a:extLst>
                </a:gridCol>
                <a:gridCol w="2626916">
                  <a:extLst>
                    <a:ext uri="{9D8B030D-6E8A-4147-A177-3AD203B41FA5}">
                      <a16:colId xmlns:a16="http://schemas.microsoft.com/office/drawing/2014/main" val="3567179677"/>
                    </a:ext>
                  </a:extLst>
                </a:gridCol>
              </a:tblGrid>
              <a:tr h="1031451">
                <a:tc>
                  <a:txBody>
                    <a:bodyPr/>
                    <a:lstStyle/>
                    <a:p>
                      <a:pPr algn="just">
                        <a:lnSpc>
                          <a:spcPct val="107000"/>
                        </a:lnSpc>
                        <a:spcAft>
                          <a:spcPts val="800"/>
                        </a:spcAft>
                      </a:pPr>
                      <a:r>
                        <a:rPr lang="ru-RU" sz="1200" kern="0">
                          <a:effectLst/>
                        </a:rPr>
                        <a:t>Показатели</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200" kern="0">
                          <a:effectLst/>
                        </a:rPr>
                        <a:t>Павлодарская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200" kern="0">
                          <a:effectLst/>
                        </a:rPr>
                        <a:t>Омская</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200" kern="0">
                          <a:effectLst/>
                        </a:rPr>
                        <a:t>Восточно-Казахстанская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200" kern="0">
                          <a:effectLst/>
                        </a:rPr>
                        <a:t>Северо-Казахстанская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22297669"/>
                  </a:ext>
                </a:extLst>
              </a:tr>
              <a:tr h="1031451">
                <a:tc>
                  <a:txBody>
                    <a:bodyPr/>
                    <a:lstStyle/>
                    <a:p>
                      <a:pPr algn="just">
                        <a:lnSpc>
                          <a:spcPct val="107000"/>
                        </a:lnSpc>
                        <a:spcAft>
                          <a:spcPts val="800"/>
                        </a:spcAft>
                      </a:pPr>
                      <a:r>
                        <a:rPr lang="ru-RU" sz="1200" kern="0">
                          <a:effectLst/>
                        </a:rPr>
                        <a:t>Ср. душевые доходы, руб.*</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200" kern="0">
                          <a:effectLst/>
                        </a:rPr>
                        <a:t>35345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200" kern="0">
                          <a:effectLst/>
                        </a:rPr>
                        <a:t>33877</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200" kern="0">
                          <a:effectLst/>
                        </a:rPr>
                        <a:t>36172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200" kern="0">
                          <a:effectLst/>
                        </a:rPr>
                        <a:t>29684</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05201457"/>
                  </a:ext>
                </a:extLst>
              </a:tr>
              <a:tr h="1560829">
                <a:tc>
                  <a:txBody>
                    <a:bodyPr/>
                    <a:lstStyle/>
                    <a:p>
                      <a:pPr algn="just">
                        <a:lnSpc>
                          <a:spcPct val="107000"/>
                        </a:lnSpc>
                        <a:spcAft>
                          <a:spcPts val="800"/>
                        </a:spcAft>
                      </a:pPr>
                      <a:r>
                        <a:rPr lang="ru-RU" sz="1200" kern="0">
                          <a:effectLst/>
                        </a:rPr>
                        <a:t>Объем инвестиций в ОК, млн. руб.*</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200" kern="0">
                          <a:effectLst/>
                        </a:rPr>
                        <a:t>68780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200" kern="0">
                          <a:effectLst/>
                        </a:rPr>
                        <a:t>149726,0</a:t>
                      </a:r>
                      <a:endParaRPr lang="ru-RU" sz="1100" kern="100">
                        <a:effectLst/>
                      </a:endParaRPr>
                    </a:p>
                    <a:p>
                      <a:pPr algn="just">
                        <a:lnSpc>
                          <a:spcPct val="107000"/>
                        </a:lnSpc>
                        <a:spcAft>
                          <a:spcPts val="800"/>
                        </a:spcAft>
                      </a:pPr>
                      <a:r>
                        <a:rPr lang="ru-RU" sz="1200" kern="0">
                          <a:effectLst/>
                        </a:rPr>
                        <a:t>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200" kern="0">
                          <a:effectLst/>
                        </a:rPr>
                        <a:t>51670, 7 </a:t>
                      </a:r>
                      <a:endParaRPr lang="ru-RU"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200" kern="0" dirty="0">
                          <a:effectLst/>
                        </a:rPr>
                        <a:t>31265,1</a:t>
                      </a:r>
                      <a:endParaRPr lang="ru-RU"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393256"/>
                  </a:ext>
                </a:extLst>
              </a:tr>
            </a:tbl>
          </a:graphicData>
        </a:graphic>
      </p:graphicFrame>
    </p:spTree>
    <p:extLst>
      <p:ext uri="{BB962C8B-B14F-4D97-AF65-F5344CB8AC3E}">
        <p14:creationId xmlns:p14="http://schemas.microsoft.com/office/powerpoint/2010/main" val="3359656684"/>
      </p:ext>
    </p:extLst>
  </p:cSld>
  <p:clrMapOvr>
    <a:masterClrMapping/>
  </p:clrMapOvr>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26</TotalTime>
  <Words>744</Words>
  <Application>Microsoft Office PowerPoint</Application>
  <PresentationFormat>Широкоэкранный</PresentationFormat>
  <Paragraphs>75</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Calibri</vt:lpstr>
      <vt:lpstr>Century Gothic</vt:lpstr>
      <vt:lpstr>Wingdings 3</vt:lpstr>
      <vt:lpstr>Сектор</vt:lpstr>
      <vt:lpstr>ОСНОВНЫЕ ТЕНДЕНЦИИ сфере   ТРУДОВЫХ МИГРАЦИЙ В ОМСКОЙ ОБЛАСТИ</vt:lpstr>
      <vt:lpstr>Презентация PowerPoint</vt:lpstr>
      <vt:lpstr>Презентация PowerPoint</vt:lpstr>
      <vt:lpstr>Новые явления в этнической миграции </vt:lpstr>
      <vt:lpstr>Структура  этнонациональных групп в ряде приграничных регионов России (по данным переписи)</vt:lpstr>
      <vt:lpstr>Основные тенденции этнических трудовых миграций</vt:lpstr>
      <vt:lpstr>Трудовые миграции в Омской области </vt:lpstr>
      <vt:lpstr>Структура востребованных вакансий в Омской области в среднезарплатном диапазоне </vt:lpstr>
      <vt:lpstr>Сравнение оплаты труда в омской области и приграничных регионов казахстана </vt:lpstr>
      <vt:lpstr>Перспективы развития трудовых миграций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ОСНОВНЫЕ ТЕНДЕНЦИИ ТРУДОВЫХ МИГРАЦИЙ В ОМСКОЙ ОБЛАСТИ</dc:title>
  <dc:creator>Олег Рой</dc:creator>
  <cp:lastModifiedBy>Олег Рой</cp:lastModifiedBy>
  <cp:revision>3</cp:revision>
  <dcterms:created xsi:type="dcterms:W3CDTF">2024-04-29T02:35:31Z</dcterms:created>
  <dcterms:modified xsi:type="dcterms:W3CDTF">2024-05-15T04:02:06Z</dcterms:modified>
</cp:coreProperties>
</file>