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39954-4BA2-CBDF-9C93-2DDFFDF29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53905"/>
            <a:ext cx="8825658" cy="3329581"/>
          </a:xfrm>
        </p:spPr>
        <p:txBody>
          <a:bodyPr/>
          <a:lstStyle/>
          <a:p>
            <a:r>
              <a:rPr lang="ru-RU" sz="4800" dirty="0"/>
              <a:t>РОЛЬ ПРИГРАНИЧНОГО СОТРУДНИЧЕСТВА В РАЗВИТИИ МЕЖЭТНИЧЕСКИХ ОТНОШЕНИЙ РОССИИ И КАЗАХСТАНА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4179B5A-5865-47B7-B727-C93B9DBBAD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Рой </a:t>
            </a:r>
            <a:r>
              <a:rPr lang="ru-RU" dirty="0" err="1"/>
              <a:t>олег</a:t>
            </a:r>
            <a:r>
              <a:rPr lang="ru-RU" dirty="0"/>
              <a:t> </a:t>
            </a:r>
            <a:r>
              <a:rPr lang="ru-RU" dirty="0" err="1"/>
              <a:t>михайлович</a:t>
            </a:r>
            <a:r>
              <a:rPr lang="ru-RU" dirty="0"/>
              <a:t>, ведущий научный сотрудник уро ран, </a:t>
            </a:r>
            <a:r>
              <a:rPr lang="ru-RU" dirty="0" err="1"/>
              <a:t>д.с.н</a:t>
            </a:r>
            <a:r>
              <a:rPr lang="ru-RU" dirty="0"/>
              <a:t>., проф. </a:t>
            </a:r>
          </a:p>
        </p:txBody>
      </p:sp>
    </p:spTree>
    <p:extLst>
      <p:ext uri="{BB962C8B-B14F-4D97-AF65-F5344CB8AC3E}">
        <p14:creationId xmlns:p14="http://schemas.microsoft.com/office/powerpoint/2010/main" val="3160858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4B6A15-9F82-D98D-DD73-236A8C7FB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Динамика изменения этнонациональной структуры Омской области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804AD7-9D15-965E-DC49-F0322B5F8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616591"/>
            <a:ext cx="8946541" cy="363180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 2012 г. в регионе  проживало 78 тыс. казахов, а в 2020 году – чуть более 69 тыс. чел, причем почти 41 тыс. проживает в городских поселениях.   Сокращение казахского населения в межпереписной период объясняется общим сокращением населения в регионе, темпы которого существенно превысили сокращение одной из национально-этнических групп. </a:t>
            </a:r>
          </a:p>
          <a:p>
            <a:r>
              <a:rPr lang="ru-RU" dirty="0"/>
              <a:t>Зарегистрировано 42 казахских аула и 16 казахских деревень. Большинство из них находится в приграничных с Казахстаном районах – Нововаршавском, Русско-Полянском, Шербакульском, Называевском и др. В то же время казахские поселения имеются и во внутренних районах – Азовском, Крутинском, Таврическом. </a:t>
            </a:r>
          </a:p>
          <a:p>
            <a:r>
              <a:rPr lang="ru-RU" dirty="0"/>
              <a:t>Из 32297 выявленных в ходе последней переписи представителей казахского населения, зарегистрированных в Омской области,  родным языком владеет 29674 чел.</a:t>
            </a:r>
          </a:p>
        </p:txBody>
      </p:sp>
    </p:spTree>
    <p:extLst>
      <p:ext uri="{BB962C8B-B14F-4D97-AF65-F5344CB8AC3E}">
        <p14:creationId xmlns:p14="http://schemas.microsoft.com/office/powerpoint/2010/main" val="1086223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A545F-E141-F985-A4F1-5A684058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тенденции в развитии этнонациональных отношений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6C3FC5-B882-5553-C871-7170F7171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Отток казахского населения из приграничных районов в центральную часть региона </a:t>
            </a:r>
          </a:p>
          <a:p>
            <a:r>
              <a:rPr lang="ru-RU" dirty="0"/>
              <a:t>Заметное снижение интенсивности межгосударственных контактов на приграничных территориях,  сокращение совместных мероприятий</a:t>
            </a:r>
          </a:p>
          <a:p>
            <a:r>
              <a:rPr lang="ru-RU" dirty="0"/>
              <a:t>Тенденция размывания моноэтнического состава казахских поселений, сопровождающаяся значительным числом межобщинных браков.</a:t>
            </a:r>
          </a:p>
        </p:txBody>
      </p:sp>
    </p:spTree>
    <p:extLst>
      <p:ext uri="{BB962C8B-B14F-4D97-AF65-F5344CB8AC3E}">
        <p14:creationId xmlns:p14="http://schemas.microsoft.com/office/powerpoint/2010/main" val="940470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16EAD-CF1D-4C84-4E6E-335A5551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Перспективные формы активизации межэтнического сотрудничества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C03ED3-A392-AF44-164D-E3AD6D713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2" y="2799471"/>
            <a:ext cx="9404722" cy="3448928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активизация  внешнеторговой  деятельности региона и   приграничной  торговли, </a:t>
            </a:r>
          </a:p>
          <a:p>
            <a:r>
              <a:rPr lang="ru-RU" dirty="0"/>
              <a:t>расширение инвестиций предприятий приграничных регионов в экономику соседней страны, </a:t>
            </a:r>
          </a:p>
          <a:p>
            <a:r>
              <a:rPr lang="ru-RU" dirty="0"/>
              <a:t>проведение совместных гуманитарных форумов и пр.</a:t>
            </a:r>
          </a:p>
        </p:txBody>
      </p:sp>
    </p:spTree>
    <p:extLst>
      <p:ext uri="{BB962C8B-B14F-4D97-AF65-F5344CB8AC3E}">
        <p14:creationId xmlns:p14="http://schemas.microsoft.com/office/powerpoint/2010/main" val="264289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A244C2-C130-443B-96C5-C8230575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Российско-казахстанская граница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3F032B-6762-A10A-E04F-A8E479365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Ее протяженность  составляет  7598,8 км. , причем весь участок  границы является  почти полностью сухопутным, за исключением  1516,7 км речной границы,  60 км.  озёрной поверхности и 85,8 км  морского участка. Однако, с точки зрения  политической географии российско-казахстанская граница неоднородна: на значительной ее части  признаки границы выражены достаточно слабо, лишь на  некоторых участках наблюдается контрастность по этническому, природному признакам или по степени освоенности </a:t>
            </a:r>
          </a:p>
        </p:txBody>
      </p:sp>
    </p:spTree>
    <p:extLst>
      <p:ext uri="{BB962C8B-B14F-4D97-AF65-F5344CB8AC3E}">
        <p14:creationId xmlns:p14="http://schemas.microsoft.com/office/powerpoint/2010/main" val="412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FC7E21-D0E2-570E-E974-11491434B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Население приграничных регионов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AD23FB-1F68-BA69-C0B0-4D1B1D038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настоящее время со стороны  России пограничными с РК являются  12 регионов, тогда как со стороны РК пограничными являются 7 областей . Если с  российской стороны в приграничных российских проживает примерно 26 млн. чел. (из них более 3 млн. в непосредственно приграничных районах), со стороны Казахстана почти в 4 раза меньше  – 5,8 млн. чел. (чуть более 2 млн. в непосредственно приграничных районах)</a:t>
            </a:r>
          </a:p>
        </p:txBody>
      </p:sp>
    </p:spTree>
    <p:extLst>
      <p:ext uri="{BB962C8B-B14F-4D97-AF65-F5344CB8AC3E}">
        <p14:creationId xmlns:p14="http://schemas.microsoft.com/office/powerpoint/2010/main" val="1907607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BAF733-CD6D-0E0E-2B95-505F7EAAA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Динамика этнического состава территории РК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E5B51C-652A-19DA-C710-47D6FE8E0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По данным переписи 1989 г., в Казахской ССР проживало 6062 тыс. человек, относящих себя к русским, что составляло 37,4% от всей численности граждан республики. Представителей титульной национальности в этот период насчитывалось   6496,9 тыс. чел. (40,1%). Больше  5%  насчитывалось представителей  украинской и немецкой национальностей. К концу века происходит существенное увеличение представителей титульной национальности, которых за 10 лет становится больше на 22% - с 6496,9 тыс. чел. до 7985 тыс., что составило уже более половины населения республики (53%). Сокращение коснулось и представителей других национальностей, входящих в ведущую группу: украинцев стало меньше на 37,5%, а немцев – на 42,7% .</a:t>
            </a:r>
          </a:p>
          <a:p>
            <a:r>
              <a:rPr lang="ru-RU" dirty="0"/>
              <a:t>С началом нового века  национальный состав РК  постепенно менялся. По переписи 2009 г. численность казахов в республике уже составляла  63,1 % населения, русских — 23,7 %, узбеков — 2,8 %, украинцев — 2,1 %, уйгур — 1,4 %, татар — 1,3 %, немцев — 1,1 %, других этносов — 4,5 %., то в 2021 г. - казахов — 70,4 %, русских — 15,5 %, узбеков — 3,2 %, украинцев — 2,0 %, уйгур — 1,5 %, немцев — 1,2 %, татар — 1,1 %, других этносов и не указавших национальность — 5,1 % [2; 4]. </a:t>
            </a:r>
          </a:p>
          <a:p>
            <a:r>
              <a:rPr lang="ru-RU" dirty="0"/>
              <a:t>А на начало 2021 г. в стране, по оценке комитета по статистике министерства национальной экономики республики, русских проживало уже 18,4% от населения страны, что составляло около  3,5 млн чел. К 2023 г. доля русского населения еще сократилась и составляет сегодня не более 15%. </a:t>
            </a:r>
          </a:p>
        </p:txBody>
      </p:sp>
    </p:spTree>
    <p:extLst>
      <p:ext uri="{BB962C8B-B14F-4D97-AF65-F5344CB8AC3E}">
        <p14:creationId xmlns:p14="http://schemas.microsoft.com/office/powerpoint/2010/main" val="3114723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373974-8E73-353E-9946-428888C2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Представительство казахов на территории России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339B7F-BBD0-4FB4-7C8F-3E9F3E4E0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России, по данным Переписи 2021 г., проживает 591 970 казахов или 0,4% от численности всего населения страны. Большая часть этой группы сосредоточена в приграничных регионах российско-казахстанской границы. Наибольшая концентрация казахского населения приходится на Астраханскую и Оренбургскую области.  Из  проживающих в России 587160 человек, указавших на знание языков,  знание казахского языка отметили 221205 чел . Впрочем, по данным той же Переписи, относившие себя к русским 24219 респондентов  признали также и знание ими казахского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332107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0E701D-A3C5-D06E-A5D0-D66482656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66" y="-1"/>
            <a:ext cx="10170940" cy="1800665"/>
          </a:xfrm>
        </p:spPr>
        <p:txBody>
          <a:bodyPr/>
          <a:lstStyle/>
          <a:p>
            <a:r>
              <a:rPr lang="ru-RU" sz="2800" dirty="0"/>
              <a:t>Соотношение  русского и казахского населения </a:t>
            </a:r>
            <a:br>
              <a:rPr lang="ru-RU" sz="2800" dirty="0"/>
            </a:br>
            <a:r>
              <a:rPr lang="ru-RU" sz="2800" dirty="0"/>
              <a:t>между приграничными регионами России и Казахстана </a:t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486F60A-3A95-DF10-6D92-F80CC9F2D0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553176"/>
              </p:ext>
            </p:extLst>
          </p:nvPr>
        </p:nvGraphicFramePr>
        <p:xfrm>
          <a:off x="886265" y="2052634"/>
          <a:ext cx="10480429" cy="4615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3695">
                  <a:extLst>
                    <a:ext uri="{9D8B030D-6E8A-4147-A177-3AD203B41FA5}">
                      <a16:colId xmlns:a16="http://schemas.microsoft.com/office/drawing/2014/main" val="3146396426"/>
                    </a:ext>
                  </a:extLst>
                </a:gridCol>
                <a:gridCol w="3128239">
                  <a:extLst>
                    <a:ext uri="{9D8B030D-6E8A-4147-A177-3AD203B41FA5}">
                      <a16:colId xmlns:a16="http://schemas.microsoft.com/office/drawing/2014/main" val="3029431092"/>
                    </a:ext>
                  </a:extLst>
                </a:gridCol>
                <a:gridCol w="4848495">
                  <a:extLst>
                    <a:ext uri="{9D8B030D-6E8A-4147-A177-3AD203B41FA5}">
                      <a16:colId xmlns:a16="http://schemas.microsoft.com/office/drawing/2014/main" val="3743377617"/>
                    </a:ext>
                  </a:extLst>
                </a:gridCol>
              </a:tblGrid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Область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Население, тыс. чел. 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Соотнош. Каз/рус., тыс. чел.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4017508331"/>
                  </a:ext>
                </a:extLst>
              </a:tr>
              <a:tr h="17612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Республика Казахстан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017619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Актюбинская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907,6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749,2/96,0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4093816333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Атырауская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668, 2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610,1/32,9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4044139131"/>
                  </a:ext>
                </a:extLst>
              </a:tr>
              <a:tr h="36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Восточно-Казахстанская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1 356,4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836,5/486,9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2366587107"/>
                  </a:ext>
                </a:extLst>
              </a:tr>
              <a:tr h="36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Западно-Казахстанская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666,0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511,1/ 122,3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969578434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Костанайская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857, 4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357,6/353,6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1074050542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Павлодарская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747, 1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399,1/262,6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675590102"/>
                  </a:ext>
                </a:extLst>
              </a:tr>
              <a:tr h="36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Северо-Казахстанская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536, 4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193,6/278,8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40857987"/>
                  </a:ext>
                </a:extLst>
              </a:tr>
              <a:tr h="17612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Российская Федерация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504498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Алтайский край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2 317, 1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7, 9/2175,8  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76577735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Р. Алтай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36, 1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13,6/124, 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2573577706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Астраханская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1005, 7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164, 2/ 679, 9  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308145818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Волгоградская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2491,0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44, 8 /2241,9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2554225720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Курганская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827, 1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11, 1/ 764, 8   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4031480865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Новосибирская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2 798, 1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2, 6/ 2 605, 1 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1623908972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Омская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1 926, 1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78, 6 / 1 653, 6  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4154213786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Оренбургская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1 956, 8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117, 6 /1 484,8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43404005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Самарская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3 179, 5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15, 6/2 720, 0 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4045117815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Саратовская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2 421, 9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74,  8 /2 120, 3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207526931"/>
                  </a:ext>
                </a:extLst>
              </a:tr>
              <a:tr h="36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Тюменская (без АО)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3 756, 5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39,1 /3 147, 2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3376347992"/>
                  </a:ext>
                </a:extLst>
              </a:tr>
              <a:tr h="17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Челябинская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>
                          <a:effectLst/>
                        </a:rPr>
                        <a:t>3 466, 4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0" dirty="0">
                          <a:effectLst/>
                        </a:rPr>
                        <a:t>36, 3 /2 904,8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/>
                </a:tc>
                <a:extLst>
                  <a:ext uri="{0D108BD9-81ED-4DB2-BD59-A6C34878D82A}">
                    <a16:rowId xmlns:a16="http://schemas.microsoft.com/office/drawing/2014/main" val="1910677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43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4C944-1FF4-676A-3E39-E4B71F05B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тенденции в структуре этнонациональных отношений РК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7FDD23-DD10-16DB-FEA5-AD7994C71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Доля русского населения в РК преимущественно увеличивается в направлении с запада на восток, юга на север. Доля русского населения в этнической структуре республики упала более чем в два раза с 37,5% в 1989 г. до 15% в 2023 </a:t>
            </a:r>
          </a:p>
          <a:p>
            <a:r>
              <a:rPr lang="ru-RU" dirty="0"/>
              <a:t>Наибольший миграционный прирост за последнее десятилетия пришелся на мигрантов из Узбекистана, численность которых с начала века увеличилась более чем втрое.  Представители узбекского этноса уверенно занимают третью строчку в численности населения республики по отдельным этносам с 643,3 тыс. чел.</a:t>
            </a:r>
          </a:p>
          <a:p>
            <a:r>
              <a:rPr lang="ru-RU" dirty="0"/>
              <a:t>Проведение  Россией СВО на Украине и последующая в сентябре 2023 г.  частичная мобилизация способствовали значительному оттоку граждан  России в соседнюю республику.  По сведениям консульства России в Республике Казахстан,   в республику  в конце 2022 г. въехало около 400 тыс. россиян. Однако, уже на конец декабря 2023 года </a:t>
            </a:r>
            <a:r>
              <a:rPr lang="ru-RU" dirty="0" err="1"/>
              <a:t>релокантов</a:t>
            </a:r>
            <a:r>
              <a:rPr lang="ru-RU" dirty="0"/>
              <a:t> в стране осталось не более 50–80 тыс. чел. </a:t>
            </a:r>
          </a:p>
        </p:txBody>
      </p:sp>
    </p:spTree>
    <p:extLst>
      <p:ext uri="{BB962C8B-B14F-4D97-AF65-F5344CB8AC3E}">
        <p14:creationId xmlns:p14="http://schemas.microsoft.com/office/powerpoint/2010/main" val="3341740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6205BA-894E-7ACF-D1D8-89C46F486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Владение казахским языком жителей РК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E1515A-C6A2-AF96-0B8E-3DDC29D6D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Из 17194 тыс. жителей республики  старше 5 лет государственным языком (казахским) владеет  13 768 тыс.  чел. , а использует в повседневной жизни 8 472 тыс. чел. Не владеет государственным языком 45 240 чел., относящихся к казахской национальности.</a:t>
            </a:r>
          </a:p>
          <a:p>
            <a:r>
              <a:rPr lang="ru-RU" dirty="0"/>
              <a:t>Из 2 821 660 русских в республике казахским языком владеет 708 069 чел., и только  262 389 чел. использует его в повседневной жизни. 2 113 591 русских признали невладение государственным языком. В графе «родной язык», почти 1% казахов или 117 784 человек отметили не казахский язык. При этом не считают родным русский язык 5,3% русских или почти 129 тысяч человек.</a:t>
            </a:r>
          </a:p>
        </p:txBody>
      </p:sp>
    </p:spTree>
    <p:extLst>
      <p:ext uri="{BB962C8B-B14F-4D97-AF65-F5344CB8AC3E}">
        <p14:creationId xmlns:p14="http://schemas.microsoft.com/office/powerpoint/2010/main" val="416157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F5636-2568-0FD8-D48C-72C9A309C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Этническая структура трудовой миграции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614F91-0E07-DFCB-33B3-1396B8313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 началом проведения Россией специальной военной операции миграционная активность на границе между странами не только не сократилась, но, напротив, возросла. По данным ведомственной статистики ФСБ, за I квартал 2023 г. с целью работы в Россию въехало 1,3 млн иностранцев, что  в 1,6 раза больше, чем за аналогичный период 2022 г., когда в Россию  в страну прибыло трудиться  841 501 граждан других государств. Однако, доля граждан самого Казахстана была заметно ниже, по сравнению, с другими государствами:  основной приток трудовых мигрантов произошел за счет приезжих из Узбекистана (630 859 человек), Таджикистана (349 357), Киргизии (172 591), Армении (47 337). На Казахстан пришлось только 34 783 прибывших. </a:t>
            </a:r>
          </a:p>
        </p:txBody>
      </p:sp>
    </p:spTree>
    <p:extLst>
      <p:ext uri="{BB962C8B-B14F-4D97-AF65-F5344CB8AC3E}">
        <p14:creationId xmlns:p14="http://schemas.microsoft.com/office/powerpoint/2010/main" val="1617568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202</TotalTime>
  <Words>1355</Words>
  <Application>Microsoft Office PowerPoint</Application>
  <PresentationFormat>Широкоэкранный</PresentationFormat>
  <Paragraphs>99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Wingdings 3</vt:lpstr>
      <vt:lpstr>Ион</vt:lpstr>
      <vt:lpstr>РОЛЬ ПРИГРАНИЧНОГО СОТРУДНИЧЕСТВА В РАЗВИТИИ МЕЖЭТНИЧЕСКИХ ОТНОШЕНИЙ РОССИИ И КАЗАХСТАНА</vt:lpstr>
      <vt:lpstr>Российско-казахстанская граница </vt:lpstr>
      <vt:lpstr>Население приграничных регионов</vt:lpstr>
      <vt:lpstr>Динамика этнического состава территории РК</vt:lpstr>
      <vt:lpstr>Представительство казахов на территории России </vt:lpstr>
      <vt:lpstr>Соотношение  русского и казахского населения  между приграничными регионами России и Казахстана  </vt:lpstr>
      <vt:lpstr>Основные тенденции в структуре этнонациональных отношений РК </vt:lpstr>
      <vt:lpstr>Владение казахским языком жителей РК</vt:lpstr>
      <vt:lpstr>Этническая структура трудовой миграции</vt:lpstr>
      <vt:lpstr>Динамика изменения этнонациональной структуры Омской области </vt:lpstr>
      <vt:lpstr>Основные тенденции в развитии этнонациональных отношений </vt:lpstr>
      <vt:lpstr>Перспективные формы активизации межэтнического сотрудничества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Рой</dc:creator>
  <cp:lastModifiedBy>Олег Рой</cp:lastModifiedBy>
  <cp:revision>7</cp:revision>
  <dcterms:created xsi:type="dcterms:W3CDTF">2024-04-17T06:19:54Z</dcterms:created>
  <dcterms:modified xsi:type="dcterms:W3CDTF">2024-06-24T09:42:50Z</dcterms:modified>
</cp:coreProperties>
</file>