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4" y="42"/>
      </p:cViewPr>
      <p:guideLst>
        <p:guide orient="horz" pos="21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18023" cy="10287000"/>
          </a:xfrm>
          <a:custGeom>
            <a:avLst/>
            <a:gdLst/>
            <a:ahLst/>
            <a:cxnLst/>
            <a:rect l="l" t="t" r="r" b="b"/>
            <a:pathLst>
              <a:path w="18418023" h="10287000">
                <a:moveTo>
                  <a:pt x="0" y="0"/>
                </a:moveTo>
                <a:lnTo>
                  <a:pt x="18418023" y="0"/>
                </a:lnTo>
                <a:lnTo>
                  <a:pt x="184180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44" r="-2444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15240" y="-107315"/>
            <a:ext cx="5118735" cy="4791710"/>
            <a:chOff x="0" y="0"/>
            <a:chExt cx="925259" cy="809921"/>
          </a:xfrm>
        </p:grpSpPr>
        <p:sp>
          <p:nvSpPr>
            <p:cNvPr id="4" name="Freeform 4"/>
            <p:cNvSpPr/>
            <p:nvPr/>
          </p:nvSpPr>
          <p:spPr>
            <a:xfrm>
              <a:off x="9217" y="7637"/>
              <a:ext cx="906824" cy="794648"/>
            </a:xfrm>
            <a:custGeom>
              <a:avLst/>
              <a:gdLst/>
              <a:ahLst/>
              <a:cxnLst/>
              <a:rect l="l" t="t" r="r" b="b"/>
              <a:pathLst>
                <a:path w="906824" h="794648">
                  <a:moveTo>
                    <a:pt x="468701" y="5746"/>
                  </a:moveTo>
                  <a:lnTo>
                    <a:pt x="900754" y="383941"/>
                  </a:lnTo>
                  <a:cubicBezTo>
                    <a:pt x="904612" y="387318"/>
                    <a:pt x="906825" y="392196"/>
                    <a:pt x="906825" y="397324"/>
                  </a:cubicBezTo>
                  <a:cubicBezTo>
                    <a:pt x="906825" y="402451"/>
                    <a:pt x="904612" y="407329"/>
                    <a:pt x="900754" y="410706"/>
                  </a:cubicBezTo>
                  <a:lnTo>
                    <a:pt x="468701" y="788901"/>
                  </a:lnTo>
                  <a:cubicBezTo>
                    <a:pt x="459949" y="796563"/>
                    <a:pt x="446877" y="796563"/>
                    <a:pt x="438124" y="788901"/>
                  </a:cubicBezTo>
                  <a:lnTo>
                    <a:pt x="6072" y="410706"/>
                  </a:lnTo>
                  <a:cubicBezTo>
                    <a:pt x="2213" y="407329"/>
                    <a:pt x="0" y="402451"/>
                    <a:pt x="0" y="397324"/>
                  </a:cubicBezTo>
                  <a:cubicBezTo>
                    <a:pt x="0" y="392196"/>
                    <a:pt x="2213" y="387318"/>
                    <a:pt x="6072" y="383941"/>
                  </a:cubicBezTo>
                  <a:lnTo>
                    <a:pt x="438124" y="5746"/>
                  </a:lnTo>
                  <a:cubicBezTo>
                    <a:pt x="446877" y="-1916"/>
                    <a:pt x="459949" y="-1916"/>
                    <a:pt x="468701" y="5746"/>
                  </a:cubicBezTo>
                  <a:close/>
                </a:path>
              </a:pathLst>
            </a:custGeom>
            <a:solidFill>
              <a:srgbClr val="F3B66C"/>
            </a:solidFill>
            <a:ln w="38100" cap="sq">
              <a:solidFill>
                <a:srgbClr val="EE3141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7708" y="139688"/>
              <a:ext cx="489843" cy="4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68252" y="2026952"/>
            <a:ext cx="6072648" cy="5315664"/>
            <a:chOff x="0" y="0"/>
            <a:chExt cx="925259" cy="809921"/>
          </a:xfrm>
        </p:grpSpPr>
        <p:sp>
          <p:nvSpPr>
            <p:cNvPr id="7" name="Freeform 7"/>
            <p:cNvSpPr/>
            <p:nvPr/>
          </p:nvSpPr>
          <p:spPr>
            <a:xfrm>
              <a:off x="9217" y="7637"/>
              <a:ext cx="906824" cy="794648"/>
            </a:xfrm>
            <a:custGeom>
              <a:avLst/>
              <a:gdLst/>
              <a:ahLst/>
              <a:cxnLst/>
              <a:rect l="l" t="t" r="r" b="b"/>
              <a:pathLst>
                <a:path w="906824" h="794648">
                  <a:moveTo>
                    <a:pt x="468701" y="5746"/>
                  </a:moveTo>
                  <a:lnTo>
                    <a:pt x="900754" y="383941"/>
                  </a:lnTo>
                  <a:cubicBezTo>
                    <a:pt x="904612" y="387318"/>
                    <a:pt x="906825" y="392196"/>
                    <a:pt x="906825" y="397324"/>
                  </a:cubicBezTo>
                  <a:cubicBezTo>
                    <a:pt x="906825" y="402451"/>
                    <a:pt x="904612" y="407329"/>
                    <a:pt x="900754" y="410706"/>
                  </a:cubicBezTo>
                  <a:lnTo>
                    <a:pt x="468701" y="788901"/>
                  </a:lnTo>
                  <a:cubicBezTo>
                    <a:pt x="459949" y="796563"/>
                    <a:pt x="446877" y="796563"/>
                    <a:pt x="438124" y="788901"/>
                  </a:cubicBezTo>
                  <a:lnTo>
                    <a:pt x="6072" y="410706"/>
                  </a:lnTo>
                  <a:cubicBezTo>
                    <a:pt x="2213" y="407329"/>
                    <a:pt x="0" y="402451"/>
                    <a:pt x="0" y="397324"/>
                  </a:cubicBezTo>
                  <a:cubicBezTo>
                    <a:pt x="0" y="392196"/>
                    <a:pt x="2213" y="387318"/>
                    <a:pt x="6072" y="383941"/>
                  </a:cubicBezTo>
                  <a:lnTo>
                    <a:pt x="438124" y="5746"/>
                  </a:lnTo>
                  <a:cubicBezTo>
                    <a:pt x="446877" y="-1916"/>
                    <a:pt x="459949" y="-1916"/>
                    <a:pt x="468701" y="5746"/>
                  </a:cubicBezTo>
                  <a:close/>
                </a:path>
              </a:pathLst>
            </a:custGeom>
            <a:solidFill>
              <a:srgbClr val="F3B66C"/>
            </a:solidFill>
            <a:ln w="38100" cap="sq">
              <a:solidFill>
                <a:srgbClr val="EE3141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7708" y="139688"/>
              <a:ext cx="489843" cy="4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21300" y="-17145"/>
            <a:ext cx="6072505" cy="4701540"/>
            <a:chOff x="0" y="0"/>
            <a:chExt cx="925259" cy="809921"/>
          </a:xfrm>
        </p:grpSpPr>
        <p:sp>
          <p:nvSpPr>
            <p:cNvPr id="10" name="Freeform 10"/>
            <p:cNvSpPr/>
            <p:nvPr/>
          </p:nvSpPr>
          <p:spPr>
            <a:xfrm>
              <a:off x="9217" y="7637"/>
              <a:ext cx="906824" cy="794648"/>
            </a:xfrm>
            <a:custGeom>
              <a:avLst/>
              <a:gdLst/>
              <a:ahLst/>
              <a:cxnLst/>
              <a:rect l="l" t="t" r="r" b="b"/>
              <a:pathLst>
                <a:path w="906824" h="794648">
                  <a:moveTo>
                    <a:pt x="468701" y="5746"/>
                  </a:moveTo>
                  <a:lnTo>
                    <a:pt x="900754" y="383941"/>
                  </a:lnTo>
                  <a:cubicBezTo>
                    <a:pt x="904612" y="387318"/>
                    <a:pt x="906825" y="392196"/>
                    <a:pt x="906825" y="397324"/>
                  </a:cubicBezTo>
                  <a:cubicBezTo>
                    <a:pt x="906825" y="402451"/>
                    <a:pt x="904612" y="407329"/>
                    <a:pt x="900754" y="410706"/>
                  </a:cubicBezTo>
                  <a:lnTo>
                    <a:pt x="468701" y="788901"/>
                  </a:lnTo>
                  <a:cubicBezTo>
                    <a:pt x="459949" y="796563"/>
                    <a:pt x="446877" y="796563"/>
                    <a:pt x="438124" y="788901"/>
                  </a:cubicBezTo>
                  <a:lnTo>
                    <a:pt x="6072" y="410706"/>
                  </a:lnTo>
                  <a:cubicBezTo>
                    <a:pt x="2213" y="407329"/>
                    <a:pt x="0" y="402451"/>
                    <a:pt x="0" y="397324"/>
                  </a:cubicBezTo>
                  <a:cubicBezTo>
                    <a:pt x="0" y="392196"/>
                    <a:pt x="2213" y="387318"/>
                    <a:pt x="6072" y="383941"/>
                  </a:cubicBezTo>
                  <a:lnTo>
                    <a:pt x="438124" y="5746"/>
                  </a:lnTo>
                  <a:cubicBezTo>
                    <a:pt x="446877" y="-1916"/>
                    <a:pt x="459949" y="-1916"/>
                    <a:pt x="468701" y="5746"/>
                  </a:cubicBezTo>
                  <a:close/>
                </a:path>
              </a:pathLst>
            </a:custGeom>
            <a:solidFill>
              <a:srgbClr val="F3B66C"/>
            </a:solidFill>
            <a:ln w="38100" cap="sq">
              <a:solidFill>
                <a:srgbClr val="E84D42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7708" y="139688"/>
              <a:ext cx="489843" cy="4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9162" y="2026952"/>
            <a:ext cx="6072648" cy="5315664"/>
            <a:chOff x="0" y="0"/>
            <a:chExt cx="925259" cy="809921"/>
          </a:xfrm>
        </p:grpSpPr>
        <p:sp>
          <p:nvSpPr>
            <p:cNvPr id="13" name="Freeform 13"/>
            <p:cNvSpPr/>
            <p:nvPr/>
          </p:nvSpPr>
          <p:spPr>
            <a:xfrm>
              <a:off x="9217" y="7637"/>
              <a:ext cx="906824" cy="794648"/>
            </a:xfrm>
            <a:custGeom>
              <a:avLst/>
              <a:gdLst/>
              <a:ahLst/>
              <a:cxnLst/>
              <a:rect l="l" t="t" r="r" b="b"/>
              <a:pathLst>
                <a:path w="906824" h="794648">
                  <a:moveTo>
                    <a:pt x="468701" y="5746"/>
                  </a:moveTo>
                  <a:lnTo>
                    <a:pt x="900754" y="383941"/>
                  </a:lnTo>
                  <a:cubicBezTo>
                    <a:pt x="904612" y="387318"/>
                    <a:pt x="906825" y="392196"/>
                    <a:pt x="906825" y="397324"/>
                  </a:cubicBezTo>
                  <a:cubicBezTo>
                    <a:pt x="906825" y="402451"/>
                    <a:pt x="904612" y="407329"/>
                    <a:pt x="900754" y="410706"/>
                  </a:cubicBezTo>
                  <a:lnTo>
                    <a:pt x="468701" y="788901"/>
                  </a:lnTo>
                  <a:cubicBezTo>
                    <a:pt x="459949" y="796563"/>
                    <a:pt x="446877" y="796563"/>
                    <a:pt x="438124" y="788901"/>
                  </a:cubicBezTo>
                  <a:lnTo>
                    <a:pt x="6072" y="410706"/>
                  </a:lnTo>
                  <a:cubicBezTo>
                    <a:pt x="2213" y="407329"/>
                    <a:pt x="0" y="402451"/>
                    <a:pt x="0" y="397324"/>
                  </a:cubicBezTo>
                  <a:cubicBezTo>
                    <a:pt x="0" y="392196"/>
                    <a:pt x="2213" y="387318"/>
                    <a:pt x="6072" y="383941"/>
                  </a:cubicBezTo>
                  <a:lnTo>
                    <a:pt x="438124" y="5746"/>
                  </a:lnTo>
                  <a:cubicBezTo>
                    <a:pt x="446877" y="-1916"/>
                    <a:pt x="459949" y="-1916"/>
                    <a:pt x="468701" y="5746"/>
                  </a:cubicBezTo>
                  <a:close/>
                </a:path>
              </a:pathLst>
            </a:custGeom>
            <a:solidFill>
              <a:srgbClr val="F3B66C"/>
            </a:solidFill>
            <a:ln w="38100" cap="sq">
              <a:solidFill>
                <a:srgbClr val="EE3141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17708" y="139688"/>
              <a:ext cx="489843" cy="4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12880" y="0"/>
            <a:ext cx="6072505" cy="4684395"/>
            <a:chOff x="0" y="0"/>
            <a:chExt cx="925259" cy="809921"/>
          </a:xfrm>
        </p:grpSpPr>
        <p:sp>
          <p:nvSpPr>
            <p:cNvPr id="16" name="Freeform 16"/>
            <p:cNvSpPr/>
            <p:nvPr/>
          </p:nvSpPr>
          <p:spPr>
            <a:xfrm>
              <a:off x="9217" y="7637"/>
              <a:ext cx="906824" cy="794648"/>
            </a:xfrm>
            <a:custGeom>
              <a:avLst/>
              <a:gdLst/>
              <a:ahLst/>
              <a:cxnLst/>
              <a:rect l="l" t="t" r="r" b="b"/>
              <a:pathLst>
                <a:path w="906824" h="794648">
                  <a:moveTo>
                    <a:pt x="468701" y="5746"/>
                  </a:moveTo>
                  <a:lnTo>
                    <a:pt x="900754" y="383941"/>
                  </a:lnTo>
                  <a:cubicBezTo>
                    <a:pt x="904612" y="387318"/>
                    <a:pt x="906825" y="392196"/>
                    <a:pt x="906825" y="397324"/>
                  </a:cubicBezTo>
                  <a:cubicBezTo>
                    <a:pt x="906825" y="402451"/>
                    <a:pt x="904612" y="407329"/>
                    <a:pt x="900754" y="410706"/>
                  </a:cubicBezTo>
                  <a:lnTo>
                    <a:pt x="468701" y="788901"/>
                  </a:lnTo>
                  <a:cubicBezTo>
                    <a:pt x="459949" y="796563"/>
                    <a:pt x="446877" y="796563"/>
                    <a:pt x="438124" y="788901"/>
                  </a:cubicBezTo>
                  <a:lnTo>
                    <a:pt x="6072" y="410706"/>
                  </a:lnTo>
                  <a:cubicBezTo>
                    <a:pt x="2213" y="407329"/>
                    <a:pt x="0" y="402451"/>
                    <a:pt x="0" y="397324"/>
                  </a:cubicBezTo>
                  <a:cubicBezTo>
                    <a:pt x="0" y="392196"/>
                    <a:pt x="2213" y="387318"/>
                    <a:pt x="6072" y="383941"/>
                  </a:cubicBezTo>
                  <a:lnTo>
                    <a:pt x="438124" y="5746"/>
                  </a:lnTo>
                  <a:cubicBezTo>
                    <a:pt x="446877" y="-1916"/>
                    <a:pt x="459949" y="-1916"/>
                    <a:pt x="468701" y="5746"/>
                  </a:cubicBezTo>
                  <a:close/>
                </a:path>
              </a:pathLst>
            </a:custGeom>
            <a:solidFill>
              <a:srgbClr val="F3B66C"/>
            </a:solidFill>
            <a:ln w="38100" cap="sq">
              <a:solidFill>
                <a:srgbClr val="EE3141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7708" y="139688"/>
              <a:ext cx="489843" cy="49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5" y="1696720"/>
            <a:ext cx="18500725" cy="3303270"/>
            <a:chOff x="0" y="0"/>
            <a:chExt cx="5336458" cy="87005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336458" cy="87005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5336458" cy="908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6200" y="1485900"/>
            <a:ext cx="19824065" cy="3609975"/>
          </a:xfrm>
          <a:prstGeom prst="rect">
            <a:avLst/>
          </a:prstGeom>
        </p:spPr>
        <p:txBody>
          <a:bodyPr lIns="38100" tIns="38100" rIns="38100" bIns="38100" rtlCol="0" anchor="b"/>
          <a:lstStyle/>
          <a:p>
            <a:pPr algn="l">
              <a:lnSpc>
                <a:spcPts val="6205"/>
              </a:lnSpc>
            </a:pPr>
            <a:r>
              <a:rPr lang="en-US" sz="5800" spc="-168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Русская каторга в изображении литераторов и исследованиях криминологов: взаимодействие художественно - публицистического и научного дискурса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438400" y="8765737"/>
            <a:ext cx="15849600" cy="1190962"/>
            <a:chOff x="0" y="0"/>
            <a:chExt cx="3986556" cy="31366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986556" cy="313669"/>
            </a:xfrm>
            <a:custGeom>
              <a:avLst/>
              <a:gdLst/>
              <a:ahLst/>
              <a:cxnLst/>
              <a:rect l="l" t="t" r="r" b="b"/>
              <a:pathLst>
                <a:path w="3986556" h="313669">
                  <a:moveTo>
                    <a:pt x="3783356" y="0"/>
                  </a:moveTo>
                  <a:cubicBezTo>
                    <a:pt x="3895580" y="0"/>
                    <a:pt x="3986556" y="70217"/>
                    <a:pt x="3986556" y="156835"/>
                  </a:cubicBezTo>
                  <a:cubicBezTo>
                    <a:pt x="3986556" y="243452"/>
                    <a:pt x="3895580" y="313669"/>
                    <a:pt x="3783356" y="313669"/>
                  </a:cubicBezTo>
                  <a:lnTo>
                    <a:pt x="203200" y="313669"/>
                  </a:lnTo>
                  <a:cubicBezTo>
                    <a:pt x="90976" y="313669"/>
                    <a:pt x="0" y="243452"/>
                    <a:pt x="0" y="156835"/>
                  </a:cubicBezTo>
                  <a:cubicBezTo>
                    <a:pt x="0" y="702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493"/>
            </a:solidFill>
            <a:ln w="38100" cap="sq">
              <a:solidFill>
                <a:srgbClr val="452A1F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986556" cy="351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667000" y="9071848"/>
            <a:ext cx="156210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0"/>
              </a:lnSpc>
            </a:pPr>
            <a:r>
              <a:rPr lang="ru-RU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Васечко В.Ю</a:t>
            </a:r>
            <a:r>
              <a:rPr lang="en-US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. (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Институт</a:t>
            </a:r>
            <a:r>
              <a:rPr lang="en-US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философии</a:t>
            </a:r>
            <a:r>
              <a:rPr lang="en-US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права</a:t>
            </a:r>
            <a:r>
              <a:rPr lang="en-US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УрО</a:t>
            </a:r>
            <a:r>
              <a:rPr lang="en-US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 РАН,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Отдел</a:t>
            </a:r>
            <a:r>
              <a:rPr lang="en-US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права</a:t>
            </a:r>
            <a:r>
              <a:rPr lang="en-US" sz="3600" dirty="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38" r="-598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548005"/>
            <a:ext cx="18355945" cy="1726565"/>
            <a:chOff x="0" y="0"/>
            <a:chExt cx="5352586" cy="4547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454781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492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25575" y="419100"/>
            <a:ext cx="15773400" cy="20815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30"/>
              </a:lnSpc>
            </a:pPr>
            <a:r>
              <a:rPr lang="ru-RU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1.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Критика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«классической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школы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»</a:t>
            </a:r>
          </a:p>
        </p:txBody>
      </p:sp>
      <p:sp>
        <p:nvSpPr>
          <p:cNvPr id="9" name="Freeform 9"/>
          <p:cNvSpPr/>
          <p:nvPr/>
        </p:nvSpPr>
        <p:spPr>
          <a:xfrm>
            <a:off x="389997" y="5280603"/>
            <a:ext cx="4632864" cy="4598117"/>
          </a:xfrm>
          <a:custGeom>
            <a:avLst/>
            <a:gdLst/>
            <a:ahLst/>
            <a:cxnLst/>
            <a:rect l="l" t="t" r="r" b="b"/>
            <a:pathLst>
              <a:path w="4632864" h="4598117">
                <a:moveTo>
                  <a:pt x="0" y="0"/>
                </a:moveTo>
                <a:lnTo>
                  <a:pt x="4632864" y="0"/>
                </a:lnTo>
                <a:lnTo>
                  <a:pt x="4632864" y="4598117"/>
                </a:lnTo>
                <a:lnTo>
                  <a:pt x="0" y="4598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5237175" y="3229679"/>
            <a:ext cx="12714938" cy="5722458"/>
            <a:chOff x="0" y="0"/>
            <a:chExt cx="3348790" cy="15071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8791" cy="1502589"/>
            </a:xfrm>
            <a:custGeom>
              <a:avLst/>
              <a:gdLst/>
              <a:ahLst/>
              <a:cxnLst/>
              <a:rect l="l" t="t" r="r" b="b"/>
              <a:pathLst>
                <a:path w="3348791" h="1502589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1308838"/>
                  </a:lnTo>
                  <a:cubicBezTo>
                    <a:pt x="0" y="1311584"/>
                    <a:pt x="1091" y="1314216"/>
                    <a:pt x="3032" y="1316158"/>
                  </a:cubicBezTo>
                  <a:cubicBezTo>
                    <a:pt x="4973" y="1318099"/>
                    <a:pt x="7606" y="1319189"/>
                    <a:pt x="10351" y="1319189"/>
                  </a:cubicBezTo>
                  <a:lnTo>
                    <a:pt x="147129" y="1319189"/>
                  </a:lnTo>
                  <a:cubicBezTo>
                    <a:pt x="149874" y="1319189"/>
                    <a:pt x="152507" y="1320280"/>
                    <a:pt x="154448" y="1322221"/>
                  </a:cubicBezTo>
                  <a:cubicBezTo>
                    <a:pt x="156389" y="1324162"/>
                    <a:pt x="157480" y="1326795"/>
                    <a:pt x="157480" y="1329540"/>
                  </a:cubicBezTo>
                  <a:lnTo>
                    <a:pt x="157480" y="1496798"/>
                  </a:lnTo>
                  <a:cubicBezTo>
                    <a:pt x="157480" y="1498895"/>
                    <a:pt x="158614" y="1500828"/>
                    <a:pt x="160443" y="1501852"/>
                  </a:cubicBezTo>
                  <a:cubicBezTo>
                    <a:pt x="162273" y="1502875"/>
                    <a:pt x="164514" y="1502830"/>
                    <a:pt x="166301" y="1501733"/>
                  </a:cubicBezTo>
                  <a:lnTo>
                    <a:pt x="454729" y="1324606"/>
                  </a:lnTo>
                  <a:cubicBezTo>
                    <a:pt x="460497" y="1321064"/>
                    <a:pt x="467133" y="1319189"/>
                    <a:pt x="473901" y="1319189"/>
                  </a:cubicBezTo>
                  <a:lnTo>
                    <a:pt x="3338440" y="1319189"/>
                  </a:lnTo>
                  <a:cubicBezTo>
                    <a:pt x="3341185" y="1319189"/>
                    <a:pt x="3343818" y="1318099"/>
                    <a:pt x="3345759" y="1316158"/>
                  </a:cubicBezTo>
                  <a:cubicBezTo>
                    <a:pt x="3347700" y="1314216"/>
                    <a:pt x="3348791" y="1311584"/>
                    <a:pt x="3348791" y="1308838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48790" cy="1354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497273" y="3324832"/>
            <a:ext cx="12267197" cy="448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5"/>
              </a:lnSpc>
            </a:pPr>
            <a:r>
              <a:rPr lang="en-US" sz="30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А.П. Чехов: «У ссыльного населения, живущего при ненормальной, исключительной обстановке, своя особая, условная преступность, свой устав, и преступления, которые мы считаем легкими, здесь относятся к тяжелым, и, наоборот, большое число уголовных преступлений совсем не регистрируется, так как они считаются в тюремной сфере явлениями обычными, почти необходимыми» </a:t>
            </a:r>
          </a:p>
          <a:p>
            <a:pPr algn="just">
              <a:lnSpc>
                <a:spcPts val="2915"/>
              </a:lnSpc>
            </a:pPr>
            <a:r>
              <a:rPr lang="en-US" sz="30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«… Население здешнее не знает правосудия и живет без суда. Где чиновник имеет право по закону без суда и расследования наказать розгами и посадить в тюрьму, и даже послать в рудник, там существование суда имеет лишь формальное значение»</a:t>
            </a:r>
            <a:r>
              <a:rPr lang="en-US" sz="300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38" r="-598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5284683" y="2755126"/>
            <a:ext cx="12851128" cy="6093194"/>
            <a:chOff x="0" y="0"/>
            <a:chExt cx="3348790" cy="15877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48791" cy="1583273"/>
            </a:xfrm>
            <a:custGeom>
              <a:avLst/>
              <a:gdLst/>
              <a:ahLst/>
              <a:cxnLst/>
              <a:rect l="l" t="t" r="r" b="b"/>
              <a:pathLst>
                <a:path w="3348791" h="1583273">
                  <a:moveTo>
                    <a:pt x="3338549" y="0"/>
                  </a:moveTo>
                  <a:lnTo>
                    <a:pt x="10241" y="0"/>
                  </a:lnTo>
                  <a:cubicBezTo>
                    <a:pt x="4585" y="0"/>
                    <a:pt x="0" y="4585"/>
                    <a:pt x="0" y="10241"/>
                  </a:cubicBezTo>
                  <a:lnTo>
                    <a:pt x="0" y="1389584"/>
                  </a:lnTo>
                  <a:cubicBezTo>
                    <a:pt x="0" y="1392300"/>
                    <a:pt x="1079" y="1394905"/>
                    <a:pt x="3000" y="1396825"/>
                  </a:cubicBezTo>
                  <a:cubicBezTo>
                    <a:pt x="4920" y="1398746"/>
                    <a:pt x="7525" y="1399825"/>
                    <a:pt x="10241" y="1399825"/>
                  </a:cubicBezTo>
                  <a:lnTo>
                    <a:pt x="147239" y="1399825"/>
                  </a:lnTo>
                  <a:cubicBezTo>
                    <a:pt x="149955" y="1399825"/>
                    <a:pt x="152560" y="1400904"/>
                    <a:pt x="154480" y="1402825"/>
                  </a:cubicBezTo>
                  <a:cubicBezTo>
                    <a:pt x="156401" y="1404745"/>
                    <a:pt x="157480" y="1407350"/>
                    <a:pt x="157480" y="1410066"/>
                  </a:cubicBezTo>
                  <a:lnTo>
                    <a:pt x="157480" y="1577544"/>
                  </a:lnTo>
                  <a:cubicBezTo>
                    <a:pt x="157480" y="1579618"/>
                    <a:pt x="158602" y="1581531"/>
                    <a:pt x="160412" y="1582544"/>
                  </a:cubicBezTo>
                  <a:cubicBezTo>
                    <a:pt x="162223" y="1583556"/>
                    <a:pt x="164439" y="1583511"/>
                    <a:pt x="166207" y="1582426"/>
                  </a:cubicBezTo>
                  <a:lnTo>
                    <a:pt x="454823" y="1405184"/>
                  </a:lnTo>
                  <a:cubicBezTo>
                    <a:pt x="460529" y="1401680"/>
                    <a:pt x="467095" y="1399825"/>
                    <a:pt x="473791" y="1399825"/>
                  </a:cubicBezTo>
                  <a:lnTo>
                    <a:pt x="3338549" y="1399825"/>
                  </a:lnTo>
                  <a:cubicBezTo>
                    <a:pt x="3344205" y="1399825"/>
                    <a:pt x="3348791" y="1395240"/>
                    <a:pt x="3348791" y="1389584"/>
                  </a:cubicBezTo>
                  <a:lnTo>
                    <a:pt x="3348791" y="10241"/>
                  </a:lnTo>
                  <a:cubicBezTo>
                    <a:pt x="3348791" y="4585"/>
                    <a:pt x="3344205" y="0"/>
                    <a:pt x="33385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348790" cy="1435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60108" y="2818857"/>
            <a:ext cx="12375329" cy="530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0"/>
              </a:lnSpc>
            </a:pP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В.М.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Дорошевич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: «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Шпанка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дрожит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всех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каждого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.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Живет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всю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жизнь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дрожа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потому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что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в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этих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тюрьмах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где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должны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«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исправляться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возрождаться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»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преступники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царит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самоуправство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произвол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иванов,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полная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власть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сильного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над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слабым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отпетого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негодяя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над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порядочным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человеком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» </a:t>
            </a:r>
            <a:r>
              <a:rPr lang="en-US" sz="2945" i="1" dirty="0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(</a:t>
            </a:r>
            <a:r>
              <a:rPr lang="en-US" sz="2945" i="1" dirty="0" err="1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Дорошевич</a:t>
            </a:r>
            <a:r>
              <a:rPr lang="en-US" sz="2945" i="1" dirty="0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 В.М. </a:t>
            </a:r>
            <a:r>
              <a:rPr lang="en-US" sz="2945" i="1" dirty="0" err="1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Сахалин</a:t>
            </a:r>
            <a:r>
              <a:rPr lang="en-US" sz="2945" i="1" dirty="0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. </a:t>
            </a:r>
            <a:r>
              <a:rPr lang="en-US" sz="2945" i="1" dirty="0" err="1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Каторга</a:t>
            </a:r>
            <a:r>
              <a:rPr lang="en-US" sz="2945" i="1" dirty="0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. М., 2022. С. 272).</a:t>
            </a:r>
          </a:p>
          <a:p>
            <a:pPr algn="just">
              <a:lnSpc>
                <a:spcPts val="3180"/>
              </a:lnSpc>
            </a:pP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«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выдумываете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совершенствуете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системы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наказания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мечтаете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(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только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мечтаете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)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об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исправлении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преступников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а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там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в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тюрьме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все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ваши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системы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планы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надежды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,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мечты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–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все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это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перевертывается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вверх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ногами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благодаря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свирепствующей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в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каторге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эпидемии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картежной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945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игры</a:t>
            </a:r>
            <a:r>
              <a:rPr lang="en-US" sz="2945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» </a:t>
            </a:r>
          </a:p>
          <a:p>
            <a:pPr algn="just">
              <a:lnSpc>
                <a:spcPts val="3180"/>
              </a:lnSpc>
            </a:pPr>
            <a:r>
              <a:rPr lang="en-US" sz="2945" i="1" dirty="0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(</a:t>
            </a:r>
            <a:r>
              <a:rPr lang="en-US" sz="2945" i="1" dirty="0" err="1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Там</a:t>
            </a:r>
            <a:r>
              <a:rPr lang="en-US" sz="2945" i="1" dirty="0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 </a:t>
            </a:r>
            <a:r>
              <a:rPr lang="en-US" sz="2945" i="1" dirty="0" err="1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же</a:t>
            </a:r>
            <a:r>
              <a:rPr lang="en-US" sz="2945" i="1" dirty="0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. С. 332).</a:t>
            </a:r>
          </a:p>
          <a:p>
            <a:pPr algn="just">
              <a:lnSpc>
                <a:spcPts val="3180"/>
              </a:lnSpc>
            </a:pPr>
            <a:r>
              <a:rPr lang="en-US" sz="2945" dirty="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	</a:t>
            </a:r>
          </a:p>
        </p:txBody>
      </p:sp>
      <p:sp>
        <p:nvSpPr>
          <p:cNvPr id="10" name="Freeform 10"/>
          <p:cNvSpPr/>
          <p:nvPr/>
        </p:nvSpPr>
        <p:spPr>
          <a:xfrm>
            <a:off x="722931" y="4975110"/>
            <a:ext cx="4228207" cy="4951858"/>
          </a:xfrm>
          <a:custGeom>
            <a:avLst/>
            <a:gdLst/>
            <a:ahLst/>
            <a:cxnLst/>
            <a:rect l="l" t="t" r="r" b="b"/>
            <a:pathLst>
              <a:path w="4228207" h="4951858">
                <a:moveTo>
                  <a:pt x="0" y="0"/>
                </a:moveTo>
                <a:lnTo>
                  <a:pt x="4228207" y="0"/>
                </a:lnTo>
                <a:lnTo>
                  <a:pt x="4228207" y="4951858"/>
                </a:lnTo>
                <a:lnTo>
                  <a:pt x="0" y="49518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6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11"/>
          <p:cNvGrpSpPr/>
          <p:nvPr/>
        </p:nvGrpSpPr>
        <p:grpSpPr>
          <a:xfrm>
            <a:off x="-635" y="548005"/>
            <a:ext cx="18288635" cy="1726565"/>
            <a:chOff x="0" y="0"/>
            <a:chExt cx="5352586" cy="4547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52586" cy="454781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8900" y="-38100"/>
              <a:ext cx="5174786" cy="492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71600" y="419100"/>
            <a:ext cx="15773400" cy="20815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30"/>
              </a:lnSpc>
            </a:pPr>
            <a:r>
              <a:rPr lang="ru-RU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1.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Критика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«классической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школы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»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42288" cy="10287000"/>
          </a:xfrm>
          <a:custGeom>
            <a:avLst/>
            <a:gdLst/>
            <a:ahLst/>
            <a:cxnLst/>
            <a:rect l="l" t="t" r="r" b="b"/>
            <a:pathLst>
              <a:path w="18442288" h="10287000">
                <a:moveTo>
                  <a:pt x="0" y="0"/>
                </a:moveTo>
                <a:lnTo>
                  <a:pt x="18442288" y="0"/>
                </a:lnTo>
                <a:lnTo>
                  <a:pt x="184422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67" r="-1767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34925" y="438150"/>
            <a:ext cx="18477865" cy="1788160"/>
            <a:chOff x="0" y="0"/>
            <a:chExt cx="5352586" cy="4709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470909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50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5127" y="338263"/>
            <a:ext cx="18498254" cy="1988345"/>
            <a:chOff x="0" y="0"/>
            <a:chExt cx="24664339" cy="26511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664339" cy="2651127"/>
            </a:xfrm>
            <a:custGeom>
              <a:avLst/>
              <a:gdLst/>
              <a:ahLst/>
              <a:cxnLst/>
              <a:rect l="l" t="t" r="r" b="b"/>
              <a:pathLst>
                <a:path w="24664339" h="2651127">
                  <a:moveTo>
                    <a:pt x="0" y="0"/>
                  </a:moveTo>
                  <a:lnTo>
                    <a:pt x="24664339" y="0"/>
                  </a:lnTo>
                  <a:lnTo>
                    <a:pt x="24664339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9926" b="-191291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24664339" cy="27654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910"/>
                </a:lnSpc>
              </a:pPr>
              <a:r>
                <a:rPr lang="ru-RU" sz="6400" spc="-133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2.</a:t>
              </a:r>
              <a:r>
                <a:rPr lang="en-US" sz="6400" spc="-133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Преступники «врожденные» и «случайные»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992741" y="2717897"/>
            <a:ext cx="4355567" cy="6193465"/>
          </a:xfrm>
          <a:custGeom>
            <a:avLst/>
            <a:gdLst/>
            <a:ahLst/>
            <a:cxnLst/>
            <a:rect l="l" t="t" r="r" b="b"/>
            <a:pathLst>
              <a:path w="4355567" h="6193465">
                <a:moveTo>
                  <a:pt x="0" y="0"/>
                </a:moveTo>
                <a:lnTo>
                  <a:pt x="4355567" y="0"/>
                </a:lnTo>
                <a:lnTo>
                  <a:pt x="4355567" y="6193465"/>
                </a:lnTo>
                <a:lnTo>
                  <a:pt x="0" y="61934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53" t="-1817" r="-2726" b="-9946"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10559370" y="2717897"/>
            <a:ext cx="4464978" cy="6193465"/>
          </a:xfrm>
          <a:custGeom>
            <a:avLst/>
            <a:gdLst/>
            <a:ahLst/>
            <a:cxnLst/>
            <a:rect l="l" t="t" r="r" b="b"/>
            <a:pathLst>
              <a:path w="4464978" h="6193465">
                <a:moveTo>
                  <a:pt x="0" y="0"/>
                </a:moveTo>
                <a:lnTo>
                  <a:pt x="4464978" y="0"/>
                </a:lnTo>
                <a:lnTo>
                  <a:pt x="4464978" y="6193465"/>
                </a:lnTo>
                <a:lnTo>
                  <a:pt x="0" y="6193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5" r="-6171" b="-7845"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42288" cy="10287000"/>
          </a:xfrm>
          <a:custGeom>
            <a:avLst/>
            <a:gdLst/>
            <a:ahLst/>
            <a:cxnLst/>
            <a:rect l="l" t="t" r="r" b="b"/>
            <a:pathLst>
              <a:path w="18442288" h="10287000">
                <a:moveTo>
                  <a:pt x="0" y="0"/>
                </a:moveTo>
                <a:lnTo>
                  <a:pt x="18442288" y="0"/>
                </a:lnTo>
                <a:lnTo>
                  <a:pt x="184422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67" r="-1767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40640" y="548005"/>
            <a:ext cx="18466435" cy="1726565"/>
            <a:chOff x="0" y="0"/>
            <a:chExt cx="5352586" cy="4547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454781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492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6488" y="3147321"/>
            <a:ext cx="12760863" cy="3145664"/>
            <a:chOff x="0" y="0"/>
            <a:chExt cx="3360886" cy="828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60886" cy="828488"/>
            </a:xfrm>
            <a:custGeom>
              <a:avLst/>
              <a:gdLst/>
              <a:ahLst/>
              <a:cxnLst/>
              <a:rect l="l" t="t" r="r" b="b"/>
              <a:pathLst>
                <a:path w="3360886" h="828488">
                  <a:moveTo>
                    <a:pt x="3157686" y="0"/>
                  </a:moveTo>
                  <a:cubicBezTo>
                    <a:pt x="3269910" y="0"/>
                    <a:pt x="3360886" y="185463"/>
                    <a:pt x="3360886" y="414244"/>
                  </a:cubicBezTo>
                  <a:cubicBezTo>
                    <a:pt x="3360886" y="643024"/>
                    <a:pt x="3269910" y="828488"/>
                    <a:pt x="3157686" y="828488"/>
                  </a:cubicBezTo>
                  <a:lnTo>
                    <a:pt x="203200" y="828488"/>
                  </a:lnTo>
                  <a:cubicBezTo>
                    <a:pt x="90976" y="828488"/>
                    <a:pt x="0" y="643024"/>
                    <a:pt x="0" y="414244"/>
                  </a:cubicBezTo>
                  <a:cubicBezTo>
                    <a:pt x="0" y="18546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BA684F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360886" cy="866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46674" y="3183199"/>
            <a:ext cx="11855327" cy="290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5"/>
              </a:lnSpc>
            </a:pPr>
            <a:r>
              <a:rPr lang="en-US" sz="42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Автобиография: </a:t>
            </a:r>
          </a:p>
          <a:p>
            <a:pPr algn="l">
              <a:lnSpc>
                <a:spcPts val="4535"/>
              </a:lnSpc>
            </a:pPr>
            <a:r>
              <a:rPr lang="en-US" sz="42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Новомбергский Н. Остров Сахалин: С приложением автобиографии и портрета убийцы Федора Широколобова. </a:t>
            </a:r>
          </a:p>
          <a:p>
            <a:pPr algn="l">
              <a:lnSpc>
                <a:spcPts val="4535"/>
              </a:lnSpc>
            </a:pPr>
            <a:r>
              <a:rPr lang="en-US" sz="42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СПб., 1903. С. 173-251.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364938" y="3612683"/>
            <a:ext cx="4266419" cy="5932982"/>
          </a:xfrm>
          <a:custGeom>
            <a:avLst/>
            <a:gdLst/>
            <a:ahLst/>
            <a:cxnLst/>
            <a:rect l="l" t="t" r="r" b="b"/>
            <a:pathLst>
              <a:path w="4266419" h="5932982">
                <a:moveTo>
                  <a:pt x="0" y="0"/>
                </a:moveTo>
                <a:lnTo>
                  <a:pt x="4266419" y="0"/>
                </a:lnTo>
                <a:lnTo>
                  <a:pt x="4266419" y="5932982"/>
                </a:lnTo>
                <a:lnTo>
                  <a:pt x="0" y="5932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664445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3"/>
          <p:cNvSpPr txBox="1"/>
          <p:nvPr/>
        </p:nvSpPr>
        <p:spPr>
          <a:xfrm>
            <a:off x="5105400" y="800100"/>
            <a:ext cx="914400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spc="-13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Федор Широколобов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81463" cy="10287000"/>
          </a:xfrm>
          <a:custGeom>
            <a:avLst/>
            <a:gdLst/>
            <a:ahLst/>
            <a:cxnLst/>
            <a:rect l="l" t="t" r="r" b="b"/>
            <a:pathLst>
              <a:path w="18381463" h="10287000">
                <a:moveTo>
                  <a:pt x="0" y="0"/>
                </a:moveTo>
                <a:lnTo>
                  <a:pt x="18381463" y="0"/>
                </a:lnTo>
                <a:lnTo>
                  <a:pt x="1838146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65" t="-3999" b="-2007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 descr="Писатель в начале 1900-х. Позади заключение в Шлиссельбурге и сахалинская каторга."/>
          <p:cNvSpPr/>
          <p:nvPr/>
        </p:nvSpPr>
        <p:spPr>
          <a:xfrm>
            <a:off x="584763" y="3212786"/>
            <a:ext cx="4363785" cy="6199584"/>
          </a:xfrm>
          <a:custGeom>
            <a:avLst/>
            <a:gdLst/>
            <a:ahLst/>
            <a:cxnLst/>
            <a:rect l="l" t="t" r="r" b="b"/>
            <a:pathLst>
              <a:path w="4363785" h="6199584">
                <a:moveTo>
                  <a:pt x="0" y="0"/>
                </a:moveTo>
                <a:lnTo>
                  <a:pt x="4363785" y="0"/>
                </a:lnTo>
                <a:lnTo>
                  <a:pt x="4363785" y="6199585"/>
                </a:lnTo>
                <a:lnTo>
                  <a:pt x="0" y="6199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664445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/>
          <p:nvPr/>
        </p:nvGrpSpPr>
        <p:grpSpPr>
          <a:xfrm>
            <a:off x="5230770" y="2678585"/>
            <a:ext cx="12714938" cy="5921464"/>
            <a:chOff x="0" y="0"/>
            <a:chExt cx="3348790" cy="1559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8791" cy="1555002"/>
            </a:xfrm>
            <a:custGeom>
              <a:avLst/>
              <a:gdLst/>
              <a:ahLst/>
              <a:cxnLst/>
              <a:rect l="l" t="t" r="r" b="b"/>
              <a:pathLst>
                <a:path w="3348791" h="1555002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1361252"/>
                  </a:lnTo>
                  <a:cubicBezTo>
                    <a:pt x="0" y="1363997"/>
                    <a:pt x="1091" y="1366630"/>
                    <a:pt x="3032" y="1368571"/>
                  </a:cubicBezTo>
                  <a:cubicBezTo>
                    <a:pt x="4973" y="1370512"/>
                    <a:pt x="7606" y="1371603"/>
                    <a:pt x="10351" y="1371603"/>
                  </a:cubicBezTo>
                  <a:lnTo>
                    <a:pt x="147129" y="1371603"/>
                  </a:lnTo>
                  <a:cubicBezTo>
                    <a:pt x="149874" y="1371603"/>
                    <a:pt x="152507" y="1372693"/>
                    <a:pt x="154448" y="1374634"/>
                  </a:cubicBezTo>
                  <a:cubicBezTo>
                    <a:pt x="156389" y="1376575"/>
                    <a:pt x="157480" y="1379208"/>
                    <a:pt x="157480" y="1381954"/>
                  </a:cubicBezTo>
                  <a:lnTo>
                    <a:pt x="157480" y="1549211"/>
                  </a:lnTo>
                  <a:cubicBezTo>
                    <a:pt x="157480" y="1551308"/>
                    <a:pt x="158614" y="1553241"/>
                    <a:pt x="160443" y="1554265"/>
                  </a:cubicBezTo>
                  <a:cubicBezTo>
                    <a:pt x="162273" y="1555289"/>
                    <a:pt x="164514" y="1555243"/>
                    <a:pt x="166301" y="1554146"/>
                  </a:cubicBezTo>
                  <a:lnTo>
                    <a:pt x="454729" y="1377019"/>
                  </a:lnTo>
                  <a:cubicBezTo>
                    <a:pt x="460497" y="1373477"/>
                    <a:pt x="467133" y="1371603"/>
                    <a:pt x="473901" y="1371603"/>
                  </a:cubicBezTo>
                  <a:lnTo>
                    <a:pt x="3338440" y="1371603"/>
                  </a:lnTo>
                  <a:cubicBezTo>
                    <a:pt x="3341185" y="1371603"/>
                    <a:pt x="3343818" y="1370512"/>
                    <a:pt x="3345759" y="1368571"/>
                  </a:cubicBezTo>
                  <a:cubicBezTo>
                    <a:pt x="3347700" y="1366630"/>
                    <a:pt x="3348791" y="1363997"/>
                    <a:pt x="3348791" y="1361252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48790" cy="140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543178" y="2908664"/>
            <a:ext cx="12105430" cy="489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0"/>
              </a:lnSpc>
            </a:pPr>
            <a:r>
              <a:rPr lang="en-US" sz="357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И.П. Миролюбов (Ювачев) (1860 г.-1940 г.): «И если только мы имеем в виду исправлять сосланных людей, непременно надо уничтожить всю обстановку, которая унижает достоинство человека. Я допускаю, что среди каторжных найдется десять процентов страшных извергов-убийц, почти неисправимых людей, но зачем же из-за них подвергать остальные 90 процентов жестоким мерам, убивающим в них все человеческое?»</a:t>
            </a:r>
          </a:p>
          <a:p>
            <a:pPr algn="just">
              <a:lnSpc>
                <a:spcPts val="3470"/>
              </a:lnSpc>
            </a:pPr>
            <a:endParaRPr lang="en-US" sz="3570">
              <a:solidFill>
                <a:srgbClr val="000000"/>
              </a:solidFill>
              <a:latin typeface="Consolas" panose="020B0609020204030204" charset="0"/>
              <a:ea typeface="Amazing Slab" panose="00000500000000000000"/>
              <a:cs typeface="Consolas" panose="020B0609020204030204" charset="0"/>
              <a:sym typeface="Amazing Slab" panose="00000500000000000000"/>
            </a:endParaRPr>
          </a:p>
          <a:p>
            <a:pPr algn="just">
              <a:lnSpc>
                <a:spcPts val="3470"/>
              </a:lnSpc>
            </a:pPr>
            <a:endParaRPr lang="en-US" sz="3570">
              <a:solidFill>
                <a:srgbClr val="000000"/>
              </a:solidFill>
              <a:latin typeface="Consolas" panose="020B0609020204030204" charset="0"/>
              <a:ea typeface="Amazing Slab" panose="00000500000000000000"/>
              <a:cs typeface="Consolas" panose="020B0609020204030204" charset="0"/>
              <a:sym typeface="Amazing Slab" panose="0000050000000000000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39370" y="477520"/>
            <a:ext cx="18423890" cy="1788160"/>
            <a:chOff x="0" y="0"/>
            <a:chExt cx="5352586" cy="4709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52586" cy="470909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8900" y="-38100"/>
              <a:ext cx="5174786" cy="50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" y="199780"/>
            <a:ext cx="18498254" cy="2293145"/>
            <a:chOff x="0" y="0"/>
            <a:chExt cx="24664339" cy="30575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664339" cy="2651127"/>
            </a:xfrm>
            <a:custGeom>
              <a:avLst/>
              <a:gdLst/>
              <a:ahLst/>
              <a:cxnLst/>
              <a:rect l="l" t="t" r="r" b="b"/>
              <a:pathLst>
                <a:path w="24664339" h="2651127">
                  <a:moveTo>
                    <a:pt x="0" y="0"/>
                  </a:moveTo>
                  <a:lnTo>
                    <a:pt x="24664339" y="0"/>
                  </a:lnTo>
                  <a:lnTo>
                    <a:pt x="24664339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09926" b="-191291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92100"/>
              <a:ext cx="24664339" cy="27654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910"/>
                </a:lnSpc>
              </a:pPr>
              <a:r>
                <a:rPr lang="ru-RU" sz="6400" spc="-133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2.</a:t>
              </a:r>
              <a:r>
                <a:rPr lang="en-US" sz="6400" spc="-133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Преступники «врожденные» и «случайные»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909162" y="8013297"/>
            <a:ext cx="9036546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(</a:t>
            </a:r>
            <a:r>
              <a:rPr lang="en-US" sz="2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Миролюбов И.П. Восемь лет на Сахалине. СПб., 1901. С. 239).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81463" cy="10287000"/>
          </a:xfrm>
          <a:custGeom>
            <a:avLst/>
            <a:gdLst/>
            <a:ahLst/>
            <a:cxnLst/>
            <a:rect l="l" t="t" r="r" b="b"/>
            <a:pathLst>
              <a:path w="18381463" h="10287000">
                <a:moveTo>
                  <a:pt x="0" y="0"/>
                </a:moveTo>
                <a:lnTo>
                  <a:pt x="18381463" y="0"/>
                </a:lnTo>
                <a:lnTo>
                  <a:pt x="1838146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65" t="-3999" b="-2007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-38735" y="640080"/>
            <a:ext cx="18420080" cy="1788160"/>
            <a:chOff x="0" y="0"/>
            <a:chExt cx="5352586" cy="4709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52586" cy="470909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5174786" cy="50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4015" y="495300"/>
            <a:ext cx="18047970" cy="207391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6910"/>
              </a:lnSpc>
            </a:pPr>
            <a:r>
              <a:rPr lang="en-US" sz="6400" spc="-133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Преступники «врожденные» и «случайные»</a:t>
            </a:r>
          </a:p>
        </p:txBody>
      </p:sp>
      <p:sp>
        <p:nvSpPr>
          <p:cNvPr id="12" name="Freeform 12"/>
          <p:cNvSpPr/>
          <p:nvPr/>
        </p:nvSpPr>
        <p:spPr>
          <a:xfrm>
            <a:off x="555154" y="4898569"/>
            <a:ext cx="4521123" cy="4817472"/>
          </a:xfrm>
          <a:custGeom>
            <a:avLst/>
            <a:gdLst/>
            <a:ahLst/>
            <a:cxnLst/>
            <a:rect l="l" t="t" r="r" b="b"/>
            <a:pathLst>
              <a:path w="4521123" h="4817472">
                <a:moveTo>
                  <a:pt x="0" y="0"/>
                </a:moveTo>
                <a:lnTo>
                  <a:pt x="4521124" y="0"/>
                </a:lnTo>
                <a:lnTo>
                  <a:pt x="4521124" y="4817472"/>
                </a:lnTo>
                <a:lnTo>
                  <a:pt x="0" y="48174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414" r="-33194" b="-486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3" name="Group 13"/>
          <p:cNvGrpSpPr/>
          <p:nvPr/>
        </p:nvGrpSpPr>
        <p:grpSpPr>
          <a:xfrm>
            <a:off x="5230770" y="2702769"/>
            <a:ext cx="12714938" cy="4972357"/>
            <a:chOff x="0" y="0"/>
            <a:chExt cx="3348790" cy="13095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48791" cy="1305031"/>
            </a:xfrm>
            <a:custGeom>
              <a:avLst/>
              <a:gdLst/>
              <a:ahLst/>
              <a:cxnLst/>
              <a:rect l="l" t="t" r="r" b="b"/>
              <a:pathLst>
                <a:path w="3348791" h="1305031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1111281"/>
                  </a:lnTo>
                  <a:cubicBezTo>
                    <a:pt x="0" y="1114026"/>
                    <a:pt x="1091" y="1116659"/>
                    <a:pt x="3032" y="1118600"/>
                  </a:cubicBezTo>
                  <a:cubicBezTo>
                    <a:pt x="4973" y="1120541"/>
                    <a:pt x="7606" y="1121632"/>
                    <a:pt x="10351" y="1121632"/>
                  </a:cubicBezTo>
                  <a:lnTo>
                    <a:pt x="147129" y="1121632"/>
                  </a:lnTo>
                  <a:cubicBezTo>
                    <a:pt x="149874" y="1121632"/>
                    <a:pt x="152507" y="1122723"/>
                    <a:pt x="154448" y="1124664"/>
                  </a:cubicBezTo>
                  <a:cubicBezTo>
                    <a:pt x="156389" y="1126605"/>
                    <a:pt x="157480" y="1129238"/>
                    <a:pt x="157480" y="1131983"/>
                  </a:cubicBezTo>
                  <a:lnTo>
                    <a:pt x="157480" y="1299241"/>
                  </a:lnTo>
                  <a:cubicBezTo>
                    <a:pt x="157480" y="1301338"/>
                    <a:pt x="158614" y="1303271"/>
                    <a:pt x="160443" y="1304295"/>
                  </a:cubicBezTo>
                  <a:cubicBezTo>
                    <a:pt x="162273" y="1305318"/>
                    <a:pt x="164514" y="1305273"/>
                    <a:pt x="166301" y="1304175"/>
                  </a:cubicBezTo>
                  <a:lnTo>
                    <a:pt x="454729" y="1127049"/>
                  </a:lnTo>
                  <a:cubicBezTo>
                    <a:pt x="460497" y="1123507"/>
                    <a:pt x="467133" y="1121632"/>
                    <a:pt x="473901" y="1121632"/>
                  </a:cubicBezTo>
                  <a:lnTo>
                    <a:pt x="3338440" y="1121632"/>
                  </a:lnTo>
                  <a:cubicBezTo>
                    <a:pt x="3341185" y="1121632"/>
                    <a:pt x="3343818" y="1120541"/>
                    <a:pt x="3345759" y="1118600"/>
                  </a:cubicBezTo>
                  <a:cubicBezTo>
                    <a:pt x="3347700" y="1116659"/>
                    <a:pt x="3348791" y="1114026"/>
                    <a:pt x="3348791" y="1111281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348790" cy="1157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405405" y="2891020"/>
            <a:ext cx="12345188" cy="368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5"/>
              </a:lnSpc>
            </a:pPr>
            <a:r>
              <a:rPr lang="en-US" sz="38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А.П. Чехов: «Причиной, побуждающею преступника искать спасения в бегах, а не в труде и не в покаянии, служит главным образом не засыпающее в нем сознание жизни. Если он не философ, которому везде и при всех обстоятельствах живется одинаково хорошо, то не хотеть бежать он не может и не должен»</a:t>
            </a:r>
            <a:r>
              <a:rPr lang="en-US" sz="380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79560" y="7022465"/>
            <a:ext cx="8766175" cy="41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(</a:t>
            </a:r>
            <a:r>
              <a:rPr lang="en-US" sz="2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Остров Сахалин. ПССП: В 30 т. Т. 14/15. С. 343)</a:t>
            </a:r>
            <a:r>
              <a:rPr lang="en-US" sz="230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5" r="-232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0" y="647700"/>
            <a:ext cx="18381980" cy="178816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FC9B3B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524000" y="495300"/>
            <a:ext cx="15773400" cy="20815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30"/>
              </a:lnSpc>
            </a:pPr>
            <a:r>
              <a:rPr lang="en-US" sz="6600" spc="-13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О пожизненности наказаний</a:t>
            </a:r>
          </a:p>
        </p:txBody>
      </p:sp>
      <p:sp>
        <p:nvSpPr>
          <p:cNvPr id="9" name="Freeform 9"/>
          <p:cNvSpPr/>
          <p:nvPr/>
        </p:nvSpPr>
        <p:spPr>
          <a:xfrm>
            <a:off x="736822" y="3956780"/>
            <a:ext cx="4145567" cy="5708416"/>
          </a:xfrm>
          <a:custGeom>
            <a:avLst/>
            <a:gdLst/>
            <a:ahLst/>
            <a:cxnLst/>
            <a:rect l="l" t="t" r="r" b="b"/>
            <a:pathLst>
              <a:path w="4145567" h="5708416">
                <a:moveTo>
                  <a:pt x="0" y="0"/>
                </a:moveTo>
                <a:lnTo>
                  <a:pt x="4145567" y="0"/>
                </a:lnTo>
                <a:lnTo>
                  <a:pt x="4145567" y="5708416"/>
                </a:lnTo>
                <a:lnTo>
                  <a:pt x="0" y="5708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62" b="-384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5200154" y="2657321"/>
            <a:ext cx="12714938" cy="5783690"/>
            <a:chOff x="0" y="0"/>
            <a:chExt cx="3348790" cy="15232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8791" cy="1518716"/>
            </a:xfrm>
            <a:custGeom>
              <a:avLst/>
              <a:gdLst/>
              <a:ahLst/>
              <a:cxnLst/>
              <a:rect l="l" t="t" r="r" b="b"/>
              <a:pathLst>
                <a:path w="3348791" h="1518716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1324965"/>
                  </a:lnTo>
                  <a:cubicBezTo>
                    <a:pt x="0" y="1327711"/>
                    <a:pt x="1091" y="1330344"/>
                    <a:pt x="3032" y="1332285"/>
                  </a:cubicBezTo>
                  <a:cubicBezTo>
                    <a:pt x="4973" y="1334226"/>
                    <a:pt x="7606" y="1335316"/>
                    <a:pt x="10351" y="1335316"/>
                  </a:cubicBezTo>
                  <a:lnTo>
                    <a:pt x="147129" y="1335316"/>
                  </a:lnTo>
                  <a:cubicBezTo>
                    <a:pt x="149874" y="1335316"/>
                    <a:pt x="152507" y="1336407"/>
                    <a:pt x="154448" y="1338348"/>
                  </a:cubicBezTo>
                  <a:cubicBezTo>
                    <a:pt x="156389" y="1340289"/>
                    <a:pt x="157480" y="1342922"/>
                    <a:pt x="157480" y="1345667"/>
                  </a:cubicBezTo>
                  <a:lnTo>
                    <a:pt x="157480" y="1512925"/>
                  </a:lnTo>
                  <a:cubicBezTo>
                    <a:pt x="157480" y="1515022"/>
                    <a:pt x="158614" y="1516955"/>
                    <a:pt x="160443" y="1517979"/>
                  </a:cubicBezTo>
                  <a:cubicBezTo>
                    <a:pt x="162273" y="1519003"/>
                    <a:pt x="164514" y="1518957"/>
                    <a:pt x="166301" y="1517860"/>
                  </a:cubicBezTo>
                  <a:lnTo>
                    <a:pt x="454729" y="1340733"/>
                  </a:lnTo>
                  <a:cubicBezTo>
                    <a:pt x="460497" y="1337191"/>
                    <a:pt x="467133" y="1335316"/>
                    <a:pt x="473901" y="1335316"/>
                  </a:cubicBezTo>
                  <a:lnTo>
                    <a:pt x="3338440" y="1335316"/>
                  </a:lnTo>
                  <a:cubicBezTo>
                    <a:pt x="3341185" y="1335316"/>
                    <a:pt x="3343818" y="1334226"/>
                    <a:pt x="3345759" y="1332285"/>
                  </a:cubicBezTo>
                  <a:cubicBezTo>
                    <a:pt x="3347700" y="1330344"/>
                    <a:pt x="3348791" y="1327711"/>
                    <a:pt x="3348791" y="1324965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48790" cy="1370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464410" y="2784210"/>
            <a:ext cx="12002729" cy="461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09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А.П. Чехов: «В нашем русском законодательстве, сравнительно гуманном, высшие наказания, и уголовные и исправительные, почти все пожизненны … Я глубоко убежден, что через 50 – 100 лет на пожизненность наших наказаний будут смотреть с тем же недоумением и чувством неловкости, с какими мы теперь смотрим на рвание ноздрей или лишение пальца на левой руке… Чтобы заменить эту пожизненность чем-нибудь более рациональным и более отвечающим справедливости, в настоящее время у нас недостает ни знаний, ни опыта, а стало быть и мужества; все попытки в этом направлении нерешительные и односторонние…» </a:t>
            </a:r>
            <a:r>
              <a:rPr lang="en-US" sz="309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                                                     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34040" y="7740650"/>
            <a:ext cx="7073265" cy="41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(Из Сибири. ПССП: В 30 т. Т. 14/15. С. 25)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5" r="-232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0" y="563880"/>
            <a:ext cx="18287365" cy="1788160"/>
            <a:chOff x="0" y="0"/>
            <a:chExt cx="5352586" cy="4709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52586" cy="470909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5174786" cy="50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85216" y="5143500"/>
            <a:ext cx="4010794" cy="4447050"/>
          </a:xfrm>
          <a:custGeom>
            <a:avLst/>
            <a:gdLst/>
            <a:ahLst/>
            <a:cxnLst/>
            <a:rect l="l" t="t" r="r" b="b"/>
            <a:pathLst>
              <a:path w="4010794" h="4447050">
                <a:moveTo>
                  <a:pt x="0" y="0"/>
                </a:moveTo>
                <a:lnTo>
                  <a:pt x="4010794" y="0"/>
                </a:lnTo>
                <a:lnTo>
                  <a:pt x="4010794" y="4447050"/>
                </a:lnTo>
                <a:lnTo>
                  <a:pt x="0" y="4447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38" r="-5438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3" name="Group 13"/>
          <p:cNvGrpSpPr/>
          <p:nvPr/>
        </p:nvGrpSpPr>
        <p:grpSpPr>
          <a:xfrm>
            <a:off x="5200154" y="2657321"/>
            <a:ext cx="12714938" cy="4176332"/>
            <a:chOff x="0" y="0"/>
            <a:chExt cx="3348790" cy="10999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48791" cy="1095379"/>
            </a:xfrm>
            <a:custGeom>
              <a:avLst/>
              <a:gdLst/>
              <a:ahLst/>
              <a:cxnLst/>
              <a:rect l="l" t="t" r="r" b="b"/>
              <a:pathLst>
                <a:path w="3348791" h="1095379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901628"/>
                  </a:lnTo>
                  <a:cubicBezTo>
                    <a:pt x="0" y="904374"/>
                    <a:pt x="1091" y="907006"/>
                    <a:pt x="3032" y="908948"/>
                  </a:cubicBezTo>
                  <a:cubicBezTo>
                    <a:pt x="4973" y="910889"/>
                    <a:pt x="7606" y="911979"/>
                    <a:pt x="10351" y="911979"/>
                  </a:cubicBezTo>
                  <a:lnTo>
                    <a:pt x="147129" y="911979"/>
                  </a:lnTo>
                  <a:cubicBezTo>
                    <a:pt x="149874" y="911979"/>
                    <a:pt x="152507" y="913070"/>
                    <a:pt x="154448" y="915011"/>
                  </a:cubicBezTo>
                  <a:cubicBezTo>
                    <a:pt x="156389" y="916952"/>
                    <a:pt x="157480" y="919585"/>
                    <a:pt x="157480" y="922330"/>
                  </a:cubicBezTo>
                  <a:lnTo>
                    <a:pt x="157480" y="1089588"/>
                  </a:lnTo>
                  <a:cubicBezTo>
                    <a:pt x="157480" y="1091685"/>
                    <a:pt x="158614" y="1093618"/>
                    <a:pt x="160443" y="1094642"/>
                  </a:cubicBezTo>
                  <a:cubicBezTo>
                    <a:pt x="162273" y="1095666"/>
                    <a:pt x="164514" y="1095620"/>
                    <a:pt x="166301" y="1094523"/>
                  </a:cubicBezTo>
                  <a:lnTo>
                    <a:pt x="454729" y="917396"/>
                  </a:lnTo>
                  <a:cubicBezTo>
                    <a:pt x="460497" y="913854"/>
                    <a:pt x="467133" y="911979"/>
                    <a:pt x="473901" y="911979"/>
                  </a:cubicBezTo>
                  <a:lnTo>
                    <a:pt x="3338440" y="911979"/>
                  </a:lnTo>
                  <a:cubicBezTo>
                    <a:pt x="3341185" y="911979"/>
                    <a:pt x="3343818" y="910889"/>
                    <a:pt x="3345759" y="908948"/>
                  </a:cubicBezTo>
                  <a:cubicBezTo>
                    <a:pt x="3347700" y="907006"/>
                    <a:pt x="3348791" y="904374"/>
                    <a:pt x="3348791" y="901628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348790" cy="947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73795" y="2840719"/>
            <a:ext cx="12130874" cy="256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5"/>
              </a:lnSpc>
            </a:pPr>
            <a:r>
              <a:rPr lang="en-US" sz="37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Д.А. Дриль: «… Уголовно-антропологическая школа отрицает разумность наперед определенных мер репрессии и ставит их в зависимость от изучения индивидуальных особенностей каждого деятеля преступления»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19944" y="6148489"/>
            <a:ext cx="10695148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(Дриль Д.А.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Преступность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преступники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// Дриль Д.А.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Преступность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и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преступники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Учение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о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преступности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мерах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борьбы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с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нею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. М., 2010. С. 62).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828800" y="955675"/>
            <a:ext cx="14380210" cy="1005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7130"/>
              </a:lnSpc>
            </a:pPr>
            <a:r>
              <a:rPr lang="en-US" sz="6600" spc="-13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О пожизненности наказаний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5" r="-232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647700"/>
            <a:ext cx="18287365" cy="1788160"/>
            <a:chOff x="0" y="0"/>
            <a:chExt cx="5352586" cy="4709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470909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50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70704" y="5219250"/>
            <a:ext cx="4683629" cy="4578724"/>
          </a:xfrm>
          <a:custGeom>
            <a:avLst/>
            <a:gdLst/>
            <a:ahLst/>
            <a:cxnLst/>
            <a:rect l="l" t="t" r="r" b="b"/>
            <a:pathLst>
              <a:path w="4683629" h="4578724">
                <a:moveTo>
                  <a:pt x="0" y="0"/>
                </a:moveTo>
                <a:lnTo>
                  <a:pt x="4683629" y="0"/>
                </a:lnTo>
                <a:lnTo>
                  <a:pt x="4683629" y="4578724"/>
                </a:lnTo>
                <a:lnTo>
                  <a:pt x="0" y="4578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973" r="-341" b="-18416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5292106" y="3875470"/>
            <a:ext cx="12714938" cy="4176332"/>
            <a:chOff x="0" y="0"/>
            <a:chExt cx="3348790" cy="10999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8791" cy="1095379"/>
            </a:xfrm>
            <a:custGeom>
              <a:avLst/>
              <a:gdLst/>
              <a:ahLst/>
              <a:cxnLst/>
              <a:rect l="l" t="t" r="r" b="b"/>
              <a:pathLst>
                <a:path w="3348791" h="1095379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901628"/>
                  </a:lnTo>
                  <a:cubicBezTo>
                    <a:pt x="0" y="904374"/>
                    <a:pt x="1091" y="907006"/>
                    <a:pt x="3032" y="908948"/>
                  </a:cubicBezTo>
                  <a:cubicBezTo>
                    <a:pt x="4973" y="910889"/>
                    <a:pt x="7606" y="911979"/>
                    <a:pt x="10351" y="911979"/>
                  </a:cubicBezTo>
                  <a:lnTo>
                    <a:pt x="147129" y="911979"/>
                  </a:lnTo>
                  <a:cubicBezTo>
                    <a:pt x="149874" y="911979"/>
                    <a:pt x="152507" y="913070"/>
                    <a:pt x="154448" y="915011"/>
                  </a:cubicBezTo>
                  <a:cubicBezTo>
                    <a:pt x="156389" y="916952"/>
                    <a:pt x="157480" y="919585"/>
                    <a:pt x="157480" y="922330"/>
                  </a:cubicBezTo>
                  <a:lnTo>
                    <a:pt x="157480" y="1089588"/>
                  </a:lnTo>
                  <a:cubicBezTo>
                    <a:pt x="157480" y="1091685"/>
                    <a:pt x="158614" y="1093618"/>
                    <a:pt x="160443" y="1094642"/>
                  </a:cubicBezTo>
                  <a:cubicBezTo>
                    <a:pt x="162273" y="1095666"/>
                    <a:pt x="164514" y="1095620"/>
                    <a:pt x="166301" y="1094523"/>
                  </a:cubicBezTo>
                  <a:lnTo>
                    <a:pt x="454729" y="917396"/>
                  </a:lnTo>
                  <a:cubicBezTo>
                    <a:pt x="460497" y="913854"/>
                    <a:pt x="467133" y="911979"/>
                    <a:pt x="473901" y="911979"/>
                  </a:cubicBezTo>
                  <a:lnTo>
                    <a:pt x="3338440" y="911979"/>
                  </a:lnTo>
                  <a:cubicBezTo>
                    <a:pt x="3341185" y="911979"/>
                    <a:pt x="3343818" y="910889"/>
                    <a:pt x="3345759" y="908948"/>
                  </a:cubicBezTo>
                  <a:cubicBezTo>
                    <a:pt x="3347700" y="907006"/>
                    <a:pt x="3348791" y="904374"/>
                    <a:pt x="3348791" y="901628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48790" cy="947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35" y="2536190"/>
            <a:ext cx="18372455" cy="1148715"/>
            <a:chOff x="0" y="0"/>
            <a:chExt cx="4929249" cy="3026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29249" cy="302601"/>
            </a:xfrm>
            <a:custGeom>
              <a:avLst/>
              <a:gdLst/>
              <a:ahLst/>
              <a:cxnLst/>
              <a:rect l="l" t="t" r="r" b="b"/>
              <a:pathLst>
                <a:path w="4929249" h="302601">
                  <a:moveTo>
                    <a:pt x="0" y="0"/>
                  </a:moveTo>
                  <a:lnTo>
                    <a:pt x="4929249" y="0"/>
                  </a:lnTo>
                  <a:lnTo>
                    <a:pt x="4929249" y="302601"/>
                  </a:lnTo>
                  <a:lnTo>
                    <a:pt x="0" y="302601"/>
                  </a:lnTo>
                  <a:close/>
                </a:path>
              </a:pathLst>
            </a:custGeom>
            <a:solidFill>
              <a:srgbClr val="EFA65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929249" cy="340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58550" y="4155632"/>
            <a:ext cx="11962421" cy="246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283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В.Ф. Чиж: «Вырождающихся много, очень много; мы даже приблизительно не знаем, какой процент населения они составляют. Одни из них или потому, что одарены более психопатической организацией, или вследствие неблагоприятных жизненных условий заболевают душевными болезнями, другие совершают преступления; некоторые вследствие благоприятных для здоровья условий мирно живут на чужой счет»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021" y="2619084"/>
            <a:ext cx="18043069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i="1" u="sng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Термин </a:t>
            </a:r>
            <a:r>
              <a:rPr lang="en-US" sz="2500" b="1" i="1" u="sng">
                <a:solidFill>
                  <a:srgbClr val="000000"/>
                </a:solidFill>
                <a:latin typeface="Consolas" panose="020B0609020204030204" charset="0"/>
                <a:ea typeface="Amazing Slab Bold Italics" panose="00000800000000000000"/>
                <a:cs typeface="Consolas" panose="020B0609020204030204" charset="0"/>
                <a:sym typeface="Amazing Slab Bold Italics" panose="00000800000000000000"/>
              </a:rPr>
              <a:t>«вырождение»</a:t>
            </a:r>
            <a:r>
              <a:rPr lang="en-US" sz="2500" i="1" u="sng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 («дегенерация») введен в науку в 1857 г. </a:t>
            </a:r>
            <a:r>
              <a:rPr lang="en-US" sz="2500" b="1" i="1" u="sng">
                <a:solidFill>
                  <a:srgbClr val="000000"/>
                </a:solidFill>
                <a:latin typeface="Consolas" panose="020B0609020204030204" charset="0"/>
                <a:ea typeface="Amazing Slab Bold Italics" panose="00000800000000000000"/>
                <a:cs typeface="Consolas" panose="020B0609020204030204" charset="0"/>
                <a:sym typeface="Amazing Slab Bold Italics" panose="00000800000000000000"/>
              </a:rPr>
              <a:t>Бенедиктом Морелем</a:t>
            </a:r>
            <a:r>
              <a:rPr lang="en-US" sz="2500" i="1" u="sng">
                <a:solidFill>
                  <a:srgbClr val="000000"/>
                </a:solidFill>
                <a:latin typeface="Consolas" panose="020B0609020204030204" charset="0"/>
                <a:ea typeface="Amazing Slab Italics" panose="00000500000000000000"/>
                <a:cs typeface="Consolas" panose="020B0609020204030204" charset="0"/>
                <a:sym typeface="Amazing Slab Italics" panose="00000500000000000000"/>
              </a:rPr>
              <a:t> (1809-1873), французским психиатром и антропологом.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15979" y="7319012"/>
            <a:ext cx="10891065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(Чиж В.Ф. И.С. Тургенев как психопатолог // Чиж В.Ф. Болезнь Гоголя: Записки психиатра. М.: Республика, 2001. С. 228). 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04800" y="903605"/>
            <a:ext cx="1833689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3.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Проблема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преступности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душевнобольных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5" r="-232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635" y="640080"/>
            <a:ext cx="18358485" cy="178816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FC9B3B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-93345" y="591820"/>
            <a:ext cx="18452465" cy="20815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30"/>
              </a:lnSpc>
            </a:pPr>
            <a:r>
              <a:rPr lang="ru-RU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3.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Проблема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преступности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душевнобольных</a:t>
            </a:r>
            <a:r>
              <a:rPr lang="en-US" sz="6600" spc="-137" dirty="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470704" y="5219250"/>
            <a:ext cx="4683629" cy="4578724"/>
          </a:xfrm>
          <a:custGeom>
            <a:avLst/>
            <a:gdLst/>
            <a:ahLst/>
            <a:cxnLst/>
            <a:rect l="l" t="t" r="r" b="b"/>
            <a:pathLst>
              <a:path w="4683629" h="4578724">
                <a:moveTo>
                  <a:pt x="0" y="0"/>
                </a:moveTo>
                <a:lnTo>
                  <a:pt x="4683629" y="0"/>
                </a:lnTo>
                <a:lnTo>
                  <a:pt x="4683629" y="4578724"/>
                </a:lnTo>
                <a:lnTo>
                  <a:pt x="0" y="4578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973" r="-341" b="-18416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3" name="Group 13"/>
          <p:cNvGrpSpPr/>
          <p:nvPr/>
        </p:nvGrpSpPr>
        <p:grpSpPr>
          <a:xfrm>
            <a:off x="5292106" y="3385608"/>
            <a:ext cx="12714938" cy="4666194"/>
            <a:chOff x="0" y="0"/>
            <a:chExt cx="3348790" cy="12289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48791" cy="1224396"/>
            </a:xfrm>
            <a:custGeom>
              <a:avLst/>
              <a:gdLst/>
              <a:ahLst/>
              <a:cxnLst/>
              <a:rect l="l" t="t" r="r" b="b"/>
              <a:pathLst>
                <a:path w="3348791" h="1224396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1030645"/>
                  </a:lnTo>
                  <a:cubicBezTo>
                    <a:pt x="0" y="1033391"/>
                    <a:pt x="1091" y="1036023"/>
                    <a:pt x="3032" y="1037965"/>
                  </a:cubicBezTo>
                  <a:cubicBezTo>
                    <a:pt x="4973" y="1039906"/>
                    <a:pt x="7606" y="1040996"/>
                    <a:pt x="10351" y="1040996"/>
                  </a:cubicBezTo>
                  <a:lnTo>
                    <a:pt x="147129" y="1040996"/>
                  </a:lnTo>
                  <a:cubicBezTo>
                    <a:pt x="149874" y="1040996"/>
                    <a:pt x="152507" y="1042087"/>
                    <a:pt x="154448" y="1044028"/>
                  </a:cubicBezTo>
                  <a:cubicBezTo>
                    <a:pt x="156389" y="1045969"/>
                    <a:pt x="157480" y="1048602"/>
                    <a:pt x="157480" y="1051347"/>
                  </a:cubicBezTo>
                  <a:lnTo>
                    <a:pt x="157480" y="1218605"/>
                  </a:lnTo>
                  <a:cubicBezTo>
                    <a:pt x="157480" y="1220702"/>
                    <a:pt x="158614" y="1222635"/>
                    <a:pt x="160443" y="1223659"/>
                  </a:cubicBezTo>
                  <a:cubicBezTo>
                    <a:pt x="162273" y="1224683"/>
                    <a:pt x="164514" y="1224637"/>
                    <a:pt x="166301" y="1223540"/>
                  </a:cubicBezTo>
                  <a:lnTo>
                    <a:pt x="454729" y="1046413"/>
                  </a:lnTo>
                  <a:cubicBezTo>
                    <a:pt x="460497" y="1042871"/>
                    <a:pt x="467133" y="1040996"/>
                    <a:pt x="473901" y="1040996"/>
                  </a:cubicBezTo>
                  <a:lnTo>
                    <a:pt x="3338440" y="1040996"/>
                  </a:lnTo>
                  <a:cubicBezTo>
                    <a:pt x="3341185" y="1040996"/>
                    <a:pt x="3343818" y="1039906"/>
                    <a:pt x="3345759" y="1037965"/>
                  </a:cubicBezTo>
                  <a:cubicBezTo>
                    <a:pt x="3347700" y="1036023"/>
                    <a:pt x="3348791" y="1033391"/>
                    <a:pt x="3348791" y="1030645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348790" cy="1076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78014" y="3569347"/>
            <a:ext cx="12065013" cy="298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30"/>
              </a:lnSpc>
            </a:pPr>
            <a:r>
              <a:rPr lang="en-US" sz="3085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В.Ф. Чиж дает такую статистику: «Что до настоящего времени немало душевнобольных приговариваются судами к наказаниям, – лучше всего доказывается тем бесспорным фактом, что среди арестантов душевнобольных в десять раз больше, чем между честными людьми, а именно на 1000 жителей приходится 3 душевнобольных, а между арестантами душевнобольных 3%»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32980" y="7394575"/>
            <a:ext cx="10673715" cy="41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(Чиж В.Ф. Лекции по судебной психопатологии. СПб., 1890. С. 14).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0511790" y="1037590"/>
            <a:ext cx="5067935" cy="1162685"/>
            <a:chOff x="0" y="0"/>
            <a:chExt cx="1334798" cy="3177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4798" cy="317701"/>
            </a:xfrm>
            <a:custGeom>
              <a:avLst/>
              <a:gdLst/>
              <a:ahLst/>
              <a:cxnLst/>
              <a:rect l="l" t="t" r="r" b="b"/>
              <a:pathLst>
                <a:path w="1334798" h="317701">
                  <a:moveTo>
                    <a:pt x="1334798" y="0"/>
                  </a:moveTo>
                  <a:lnTo>
                    <a:pt x="0" y="0"/>
                  </a:lnTo>
                  <a:lnTo>
                    <a:pt x="101600" y="158850"/>
                  </a:lnTo>
                  <a:lnTo>
                    <a:pt x="0" y="317701"/>
                  </a:lnTo>
                  <a:lnTo>
                    <a:pt x="1334798" y="317701"/>
                  </a:lnTo>
                  <a:lnTo>
                    <a:pt x="1233198" y="158850"/>
                  </a:lnTo>
                  <a:lnTo>
                    <a:pt x="1334798" y="0"/>
                  </a:lnTo>
                  <a:close/>
                </a:path>
              </a:pathLst>
            </a:custGeom>
            <a:solidFill>
              <a:srgbClr val="FAD49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1156998" cy="355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526704" y="1287546"/>
            <a:ext cx="7237432" cy="124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5"/>
              </a:lnSpc>
            </a:pPr>
            <a:r>
              <a:rPr lang="en-US" sz="4300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В.М.Дорошевич</a:t>
            </a:r>
            <a:r>
              <a:rPr lang="en-US" sz="430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 </a:t>
            </a:r>
          </a:p>
          <a:p>
            <a:pPr algn="ctr">
              <a:lnSpc>
                <a:spcPts val="5075"/>
              </a:lnSpc>
            </a:pPr>
            <a:endParaRPr lang="en-US" sz="4300">
              <a:solidFill>
                <a:srgbClr val="00000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486150" y="1037590"/>
            <a:ext cx="4142105" cy="1162685"/>
            <a:chOff x="0" y="0"/>
            <a:chExt cx="1090993" cy="3177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0993" cy="317701"/>
            </a:xfrm>
            <a:custGeom>
              <a:avLst/>
              <a:gdLst/>
              <a:ahLst/>
              <a:cxnLst/>
              <a:rect l="l" t="t" r="r" b="b"/>
              <a:pathLst>
                <a:path w="1090993" h="317701">
                  <a:moveTo>
                    <a:pt x="1090993" y="0"/>
                  </a:moveTo>
                  <a:lnTo>
                    <a:pt x="0" y="0"/>
                  </a:lnTo>
                  <a:lnTo>
                    <a:pt x="101600" y="158850"/>
                  </a:lnTo>
                  <a:lnTo>
                    <a:pt x="0" y="317701"/>
                  </a:lnTo>
                  <a:lnTo>
                    <a:pt x="1090993" y="317701"/>
                  </a:lnTo>
                  <a:lnTo>
                    <a:pt x="989393" y="158850"/>
                  </a:lnTo>
                  <a:lnTo>
                    <a:pt x="1090993" y="0"/>
                  </a:lnTo>
                  <a:close/>
                </a:path>
              </a:pathLst>
            </a:custGeom>
            <a:solidFill>
              <a:srgbClr val="FAD49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8900" y="-38100"/>
              <a:ext cx="913193" cy="355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24022" y="1210948"/>
            <a:ext cx="7960441" cy="202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</a:pPr>
            <a:r>
              <a:rPr lang="en-US" sz="4600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А.П.Чехов</a:t>
            </a:r>
            <a:r>
              <a:rPr lang="en-US" sz="4600">
                <a:solidFill>
                  <a:srgbClr val="000000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 </a:t>
            </a:r>
          </a:p>
          <a:p>
            <a:pPr algn="ctr">
              <a:lnSpc>
                <a:spcPts val="5400"/>
              </a:lnSpc>
            </a:pPr>
            <a:endParaRPr lang="en-US" sz="4600">
              <a:solidFill>
                <a:srgbClr val="00000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  <a:p>
            <a:pPr algn="ctr">
              <a:lnSpc>
                <a:spcPts val="5400"/>
              </a:lnSpc>
            </a:pPr>
            <a:endParaRPr lang="en-US" sz="4600">
              <a:solidFill>
                <a:srgbClr val="000000"/>
              </a:solidFill>
              <a:latin typeface="Consolas" panose="020B0609020204030204"/>
              <a:ea typeface="Consolas" panose="020B0609020204030204"/>
              <a:cs typeface="Consolas" panose="020B0609020204030204"/>
              <a:sym typeface="Consolas" panose="020B060902020403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023568" y="2439048"/>
            <a:ext cx="5068061" cy="6311304"/>
          </a:xfrm>
          <a:custGeom>
            <a:avLst/>
            <a:gdLst/>
            <a:ahLst/>
            <a:cxnLst/>
            <a:rect l="l" t="t" r="r" b="b"/>
            <a:pathLst>
              <a:path w="5068061" h="6311304">
                <a:moveTo>
                  <a:pt x="0" y="0"/>
                </a:moveTo>
                <a:lnTo>
                  <a:pt x="5068060" y="0"/>
                </a:lnTo>
                <a:lnTo>
                  <a:pt x="5068060" y="6311304"/>
                </a:lnTo>
                <a:lnTo>
                  <a:pt x="0" y="6311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8" b="-188"/>
            </a:stretch>
          </a:blipFill>
          <a:ln w="38100" cap="sq">
            <a:solidFill>
              <a:srgbClr val="323729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10511887" y="2439048"/>
            <a:ext cx="5068061" cy="6311304"/>
          </a:xfrm>
          <a:custGeom>
            <a:avLst/>
            <a:gdLst/>
            <a:ahLst/>
            <a:cxnLst/>
            <a:rect l="l" t="t" r="r" b="b"/>
            <a:pathLst>
              <a:path w="5068061" h="6311304">
                <a:moveTo>
                  <a:pt x="0" y="0"/>
                </a:moveTo>
                <a:lnTo>
                  <a:pt x="5068060" y="0"/>
                </a:lnTo>
                <a:lnTo>
                  <a:pt x="5068060" y="6311304"/>
                </a:lnTo>
                <a:lnTo>
                  <a:pt x="0" y="6311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07" b="-1807"/>
            </a:stretch>
          </a:blipFill>
          <a:ln w="38100" cap="sq">
            <a:solidFill>
              <a:srgbClr val="323729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3"/>
          <p:cNvSpPr txBox="1"/>
          <p:nvPr/>
        </p:nvSpPr>
        <p:spPr>
          <a:xfrm>
            <a:off x="2736215" y="8826500"/>
            <a:ext cx="5334000" cy="608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4400" spc="-91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(1860 г.-1904 г.)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80153" y="8953552"/>
            <a:ext cx="5331529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4400" spc="-91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(1865 г.-1922 г.)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5" r="-232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3859782" y="2672594"/>
            <a:ext cx="14261064" cy="6417316"/>
            <a:chOff x="0" y="0"/>
            <a:chExt cx="3756000" cy="16901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56000" cy="1686091"/>
            </a:xfrm>
            <a:custGeom>
              <a:avLst/>
              <a:gdLst/>
              <a:ahLst/>
              <a:cxnLst/>
              <a:rect l="l" t="t" r="r" b="b"/>
              <a:pathLst>
                <a:path w="3756000" h="1686091">
                  <a:moveTo>
                    <a:pt x="3746771" y="0"/>
                  </a:moveTo>
                  <a:lnTo>
                    <a:pt x="9229" y="0"/>
                  </a:lnTo>
                  <a:cubicBezTo>
                    <a:pt x="6781" y="0"/>
                    <a:pt x="4434" y="972"/>
                    <a:pt x="2703" y="2703"/>
                  </a:cubicBezTo>
                  <a:cubicBezTo>
                    <a:pt x="972" y="4434"/>
                    <a:pt x="0" y="6781"/>
                    <a:pt x="0" y="9229"/>
                  </a:cubicBezTo>
                  <a:lnTo>
                    <a:pt x="0" y="1492968"/>
                  </a:lnTo>
                  <a:cubicBezTo>
                    <a:pt x="0" y="1495416"/>
                    <a:pt x="972" y="1497764"/>
                    <a:pt x="2703" y="1499494"/>
                  </a:cubicBezTo>
                  <a:cubicBezTo>
                    <a:pt x="4434" y="1501225"/>
                    <a:pt x="6781" y="1502197"/>
                    <a:pt x="9229" y="1502197"/>
                  </a:cubicBezTo>
                  <a:lnTo>
                    <a:pt x="148251" y="1502197"/>
                  </a:lnTo>
                  <a:cubicBezTo>
                    <a:pt x="150699" y="1502197"/>
                    <a:pt x="153046" y="1503170"/>
                    <a:pt x="154777" y="1504900"/>
                  </a:cubicBezTo>
                  <a:cubicBezTo>
                    <a:pt x="156508" y="1506631"/>
                    <a:pt x="157480" y="1508978"/>
                    <a:pt x="157480" y="1511426"/>
                  </a:cubicBezTo>
                  <a:lnTo>
                    <a:pt x="157480" y="1680928"/>
                  </a:lnTo>
                  <a:cubicBezTo>
                    <a:pt x="157480" y="1682798"/>
                    <a:pt x="158491" y="1684521"/>
                    <a:pt x="160122" y="1685434"/>
                  </a:cubicBezTo>
                  <a:cubicBezTo>
                    <a:pt x="161754" y="1686347"/>
                    <a:pt x="163751" y="1686306"/>
                    <a:pt x="165344" y="1685328"/>
                  </a:cubicBezTo>
                  <a:lnTo>
                    <a:pt x="455686" y="1507027"/>
                  </a:lnTo>
                  <a:cubicBezTo>
                    <a:pt x="460828" y="1503869"/>
                    <a:pt x="466744" y="1502197"/>
                    <a:pt x="472779" y="1502197"/>
                  </a:cubicBezTo>
                  <a:lnTo>
                    <a:pt x="3746771" y="1502197"/>
                  </a:lnTo>
                  <a:cubicBezTo>
                    <a:pt x="3749219" y="1502197"/>
                    <a:pt x="3751566" y="1501225"/>
                    <a:pt x="3753297" y="1499494"/>
                  </a:cubicBezTo>
                  <a:cubicBezTo>
                    <a:pt x="3755028" y="1497764"/>
                    <a:pt x="3756000" y="1495416"/>
                    <a:pt x="3756000" y="1492968"/>
                  </a:cubicBezTo>
                  <a:lnTo>
                    <a:pt x="3756000" y="9229"/>
                  </a:lnTo>
                  <a:cubicBezTo>
                    <a:pt x="3756000" y="6781"/>
                    <a:pt x="3755028" y="4434"/>
                    <a:pt x="3753297" y="2703"/>
                  </a:cubicBezTo>
                  <a:cubicBezTo>
                    <a:pt x="3751566" y="972"/>
                    <a:pt x="3749219" y="0"/>
                    <a:pt x="374677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56000" cy="1537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52312" y="2773089"/>
            <a:ext cx="13876005" cy="500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085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А.П. Чехов: «Если бы здесь сумасшедших сжигали на кострах по распоряжению тюремных врачей, то и это не было бы удивительно, так как  местные больничные порядки отстали от цивилизации по крайней мере лет на двести» (ПССП: В 30 т. Т. 14/15. С. 114).</a:t>
            </a:r>
          </a:p>
          <a:p>
            <a:pPr algn="just">
              <a:lnSpc>
                <a:spcPts val="3000"/>
              </a:lnSpc>
            </a:pPr>
            <a:r>
              <a:rPr lang="en-US" sz="3085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«Психические больные на Сахалине не имеют отдельного помещения … Не говорю о случаях нравственного помешательства, о начальном периоде прогрессивного паралича и проч., где нужна более или менее тонкая диагностика. Эти все работают и сходят за здоровых. Некоторые приезжают уже больными или привозят с собой зародыш болезни … Другие же заболевают на острове, где каждый день и каждый час представляется достаточно причин, чтобы человеку некрепкому, с расшатанными нервами, сойти с ума» (Там же. С. 365-366).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563880"/>
            <a:ext cx="18313400" cy="1788160"/>
            <a:chOff x="0" y="0"/>
            <a:chExt cx="5352586" cy="4709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352586" cy="470909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8900" y="-38100"/>
              <a:ext cx="5174786" cy="509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446405"/>
            <a:ext cx="18452465" cy="20815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30"/>
              </a:lnSpc>
            </a:pPr>
            <a:r>
              <a:rPr lang="ru-RU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3.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Проблема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преступности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душевнобольных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</a:p>
        </p:txBody>
      </p:sp>
      <p:sp>
        <p:nvSpPr>
          <p:cNvPr id="19" name="Freeform 19"/>
          <p:cNvSpPr/>
          <p:nvPr/>
        </p:nvSpPr>
        <p:spPr>
          <a:xfrm>
            <a:off x="506835" y="5396604"/>
            <a:ext cx="3138632" cy="4460662"/>
          </a:xfrm>
          <a:custGeom>
            <a:avLst/>
            <a:gdLst/>
            <a:ahLst/>
            <a:cxnLst/>
            <a:rect l="l" t="t" r="r" b="b"/>
            <a:pathLst>
              <a:path w="3138632" h="4460662">
                <a:moveTo>
                  <a:pt x="0" y="0"/>
                </a:moveTo>
                <a:lnTo>
                  <a:pt x="3138633" y="0"/>
                </a:lnTo>
                <a:lnTo>
                  <a:pt x="3138633" y="4460662"/>
                </a:lnTo>
                <a:lnTo>
                  <a:pt x="0" y="4460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42288" cy="10287000"/>
          </a:xfrm>
          <a:custGeom>
            <a:avLst/>
            <a:gdLst/>
            <a:ahLst/>
            <a:cxnLst/>
            <a:rect l="l" t="t" r="r" b="b"/>
            <a:pathLst>
              <a:path w="18442288" h="10287000">
                <a:moveTo>
                  <a:pt x="0" y="0"/>
                </a:moveTo>
                <a:lnTo>
                  <a:pt x="18442288" y="0"/>
                </a:lnTo>
                <a:lnTo>
                  <a:pt x="184422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67" r="-1767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635" y="376555"/>
            <a:ext cx="18453735" cy="2415540"/>
            <a:chOff x="0" y="0"/>
            <a:chExt cx="5352586" cy="636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636212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674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1000" y="266700"/>
            <a:ext cx="17717770" cy="2800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just">
              <a:lnSpc>
                <a:spcPts val="6415"/>
              </a:lnSpc>
            </a:pPr>
            <a:r>
              <a:rPr lang="en-US" sz="5940" spc="-118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М.Н. Галкин-Враской (1832-1916)</a:t>
            </a:r>
          </a:p>
          <a:p>
            <a:pPr algn="just">
              <a:lnSpc>
                <a:spcPts val="5875"/>
              </a:lnSpc>
            </a:pPr>
            <a:r>
              <a:rPr lang="en-US" sz="5440" spc="-113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 1879 – 1896 начальник Главного тюремного управления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7140" y="3247700"/>
            <a:ext cx="11662772" cy="60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Поездка в Сибирь и на остров Сахалин в 1881-1882 гг.: Из путевого дневника М.Н. Галкина-Враского // Русская старина. 1901. №1. С. 162-184.</a:t>
            </a:r>
          </a:p>
          <a:p>
            <a:pPr algn="just">
              <a:lnSpc>
                <a:spcPts val="432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Галкин-Враской М.Н. Остров Сахалин: </a:t>
            </a:r>
            <a:r>
              <a:rPr lang="en-US" sz="3600" b="1" i="1">
                <a:solidFill>
                  <a:srgbClr val="000000"/>
                </a:solidFill>
                <a:latin typeface="Consolas" panose="020B0609020204030204" charset="0"/>
                <a:ea typeface="Amazing Slab Bold Italics" panose="00000800000000000000"/>
                <a:cs typeface="Consolas" panose="020B0609020204030204" charset="0"/>
                <a:sym typeface="Amazing Slab Bold Italics" panose="00000800000000000000"/>
              </a:rPr>
              <a:t>Необходимые и		желательные мероприятия:</a:t>
            </a:r>
            <a:r>
              <a:rPr lang="en-US" sz="36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Записка бывшего начальника главного 	тюремного управления Действительного Тайного Советника Галкина-Враского по обозрению о. Сахалина в 1894 г. СПб.,1899. 48 с.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3352475"/>
            <a:ext cx="4319997" cy="5798668"/>
          </a:xfrm>
          <a:custGeom>
            <a:avLst/>
            <a:gdLst/>
            <a:ahLst/>
            <a:cxnLst/>
            <a:rect l="l" t="t" r="r" b="b"/>
            <a:pathLst>
              <a:path w="4319997" h="5798668">
                <a:moveTo>
                  <a:pt x="0" y="0"/>
                </a:moveTo>
                <a:lnTo>
                  <a:pt x="4319997" y="0"/>
                </a:lnTo>
                <a:lnTo>
                  <a:pt x="4319997" y="5798668"/>
                </a:lnTo>
                <a:lnTo>
                  <a:pt x="0" y="579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5572836" y="3236469"/>
            <a:ext cx="942520" cy="942520"/>
          </a:xfrm>
          <a:custGeom>
            <a:avLst/>
            <a:gdLst/>
            <a:ahLst/>
            <a:cxnLst/>
            <a:rect l="l" t="t" r="r" b="b"/>
            <a:pathLst>
              <a:path w="942520" h="942520">
                <a:moveTo>
                  <a:pt x="0" y="0"/>
                </a:moveTo>
                <a:lnTo>
                  <a:pt x="942520" y="0"/>
                </a:lnTo>
                <a:lnTo>
                  <a:pt x="942520" y="942520"/>
                </a:lnTo>
                <a:lnTo>
                  <a:pt x="0" y="942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8600" y="0"/>
            <a:ext cx="18442288" cy="10287000"/>
          </a:xfrm>
          <a:custGeom>
            <a:avLst/>
            <a:gdLst/>
            <a:ahLst/>
            <a:cxnLst/>
            <a:rect l="l" t="t" r="r" b="b"/>
            <a:pathLst>
              <a:path w="18442288" h="10287000">
                <a:moveTo>
                  <a:pt x="0" y="0"/>
                </a:moveTo>
                <a:lnTo>
                  <a:pt x="18442288" y="0"/>
                </a:lnTo>
                <a:lnTo>
                  <a:pt x="184422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67" r="-1767"/>
            </a:stretch>
          </a:blipFill>
        </p:spPr>
        <p:txBody>
          <a:bodyPr/>
          <a:lstStyle/>
          <a:p>
            <a:r>
              <a:rPr lang="en-US" spc="-137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 </a:t>
            </a:r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28600" y="495300"/>
            <a:ext cx="18516600" cy="178816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FC9B3B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0465" y="5239581"/>
            <a:ext cx="3805350" cy="4566420"/>
          </a:xfrm>
          <a:custGeom>
            <a:avLst/>
            <a:gdLst/>
            <a:ahLst/>
            <a:cxnLst/>
            <a:rect l="l" t="t" r="r" b="b"/>
            <a:pathLst>
              <a:path w="3805350" h="4566420">
                <a:moveTo>
                  <a:pt x="0" y="0"/>
                </a:moveTo>
                <a:lnTo>
                  <a:pt x="3805351" y="0"/>
                </a:lnTo>
                <a:lnTo>
                  <a:pt x="3805351" y="4566420"/>
                </a:lnTo>
                <a:lnTo>
                  <a:pt x="0" y="4566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6" name="Group 16"/>
          <p:cNvGrpSpPr/>
          <p:nvPr/>
        </p:nvGrpSpPr>
        <p:grpSpPr>
          <a:xfrm>
            <a:off x="3885945" y="2400948"/>
            <a:ext cx="13612834" cy="4882350"/>
            <a:chOff x="-236482" y="-107840"/>
            <a:chExt cx="3585273" cy="12858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48791" cy="1178046"/>
            </a:xfrm>
            <a:custGeom>
              <a:avLst/>
              <a:gdLst/>
              <a:ahLst/>
              <a:cxnLst/>
              <a:rect l="l" t="t" r="r" b="b"/>
              <a:pathLst>
                <a:path w="3348791" h="1178046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984295"/>
                  </a:lnTo>
                  <a:cubicBezTo>
                    <a:pt x="0" y="987041"/>
                    <a:pt x="1091" y="989674"/>
                    <a:pt x="3032" y="991615"/>
                  </a:cubicBezTo>
                  <a:cubicBezTo>
                    <a:pt x="4973" y="993556"/>
                    <a:pt x="7606" y="994646"/>
                    <a:pt x="10351" y="994646"/>
                  </a:cubicBezTo>
                  <a:lnTo>
                    <a:pt x="147129" y="994646"/>
                  </a:lnTo>
                  <a:cubicBezTo>
                    <a:pt x="149874" y="994646"/>
                    <a:pt x="152507" y="995737"/>
                    <a:pt x="154448" y="997678"/>
                  </a:cubicBezTo>
                  <a:cubicBezTo>
                    <a:pt x="156389" y="999619"/>
                    <a:pt x="157480" y="1002252"/>
                    <a:pt x="157480" y="1004997"/>
                  </a:cubicBezTo>
                  <a:lnTo>
                    <a:pt x="157480" y="1172255"/>
                  </a:lnTo>
                  <a:cubicBezTo>
                    <a:pt x="157480" y="1174352"/>
                    <a:pt x="158614" y="1176285"/>
                    <a:pt x="160443" y="1177309"/>
                  </a:cubicBezTo>
                  <a:cubicBezTo>
                    <a:pt x="162273" y="1178333"/>
                    <a:pt x="164514" y="1178287"/>
                    <a:pt x="166301" y="1177190"/>
                  </a:cubicBezTo>
                  <a:lnTo>
                    <a:pt x="454729" y="1000063"/>
                  </a:lnTo>
                  <a:cubicBezTo>
                    <a:pt x="460497" y="996521"/>
                    <a:pt x="467133" y="994646"/>
                    <a:pt x="473901" y="994646"/>
                  </a:cubicBezTo>
                  <a:lnTo>
                    <a:pt x="3338440" y="994646"/>
                  </a:lnTo>
                  <a:cubicBezTo>
                    <a:pt x="3341185" y="994646"/>
                    <a:pt x="3343818" y="993556"/>
                    <a:pt x="3345759" y="991615"/>
                  </a:cubicBezTo>
                  <a:cubicBezTo>
                    <a:pt x="3347700" y="989674"/>
                    <a:pt x="3348791" y="987041"/>
                    <a:pt x="3348791" y="984295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36482" y="-107840"/>
              <a:ext cx="3348790" cy="1030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098832" y="2976693"/>
            <a:ext cx="12160468" cy="323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0"/>
              </a:lnSpc>
            </a:pPr>
            <a:r>
              <a:rPr lang="en-US" sz="3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В.М. Дорошевич: «Если эти строки подскажут читателю мысль, что врачу должно быть больше отведено места на суде, я буду считать свою задачу исполненной» (Дорошевич В.М. Сахалин: каторга. Глава «Душевнобольные». М., 2022. С. 638).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04535" y="6666811"/>
            <a:ext cx="10794241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(Дорошевич В.М. Сахалин: каторга. Глава «Душевнобольные». М., 2022. С. 638).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0" y="796925"/>
            <a:ext cx="186702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3.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Проблема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преступности</a:t>
            </a:r>
            <a:r>
              <a:rPr lang="en-US" sz="6600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6600" spc="-137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душевнобольных</a:t>
            </a:r>
            <a:r>
              <a:rPr lang="en-US" spc="-137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18023" cy="10287000"/>
          </a:xfrm>
          <a:custGeom>
            <a:avLst/>
            <a:gdLst/>
            <a:ahLst/>
            <a:cxnLst/>
            <a:rect l="l" t="t" r="r" b="b"/>
            <a:pathLst>
              <a:path w="18418023" h="10287000">
                <a:moveTo>
                  <a:pt x="0" y="0"/>
                </a:moveTo>
                <a:lnTo>
                  <a:pt x="18418023" y="0"/>
                </a:lnTo>
                <a:lnTo>
                  <a:pt x="184180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44" r="-244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413752" y="4349306"/>
            <a:ext cx="155905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5"/>
              </a:lnSpc>
            </a:pPr>
            <a:r>
              <a:rPr lang="en-US" sz="8600">
                <a:solidFill>
                  <a:srgbClr val="000000"/>
                </a:solidFill>
                <a:latin typeface="Impact" panose="020B0806030902050204" charset="0"/>
                <a:ea typeface="Amazing Slab" panose="00000500000000000000"/>
                <a:cs typeface="Impact" panose="020B0806030902050204" charset="0"/>
                <a:sym typeface="Amazing Slab" panose="0000050000000000000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0443609" y="2508815"/>
            <a:ext cx="4619108" cy="6155998"/>
          </a:xfrm>
          <a:custGeom>
            <a:avLst/>
            <a:gdLst/>
            <a:ahLst/>
            <a:cxnLst/>
            <a:rect l="l" t="t" r="r" b="b"/>
            <a:pathLst>
              <a:path w="4619108" h="6155998">
                <a:moveTo>
                  <a:pt x="0" y="0"/>
                </a:moveTo>
                <a:lnTo>
                  <a:pt x="4619107" y="0"/>
                </a:lnTo>
                <a:lnTo>
                  <a:pt x="4619107" y="6155998"/>
                </a:lnTo>
                <a:lnTo>
                  <a:pt x="0" y="6155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84" r="-1325" b="-11883"/>
            </a:stretch>
          </a:blipFill>
          <a:ln w="38100" cap="sq">
            <a:solidFill>
              <a:srgbClr val="323729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3483623" y="2508815"/>
            <a:ext cx="4619108" cy="6155998"/>
          </a:xfrm>
          <a:custGeom>
            <a:avLst/>
            <a:gdLst/>
            <a:ahLst/>
            <a:cxnLst/>
            <a:rect l="l" t="t" r="r" b="b"/>
            <a:pathLst>
              <a:path w="4619108" h="6155998">
                <a:moveTo>
                  <a:pt x="0" y="0"/>
                </a:moveTo>
                <a:lnTo>
                  <a:pt x="4619108" y="0"/>
                </a:lnTo>
                <a:lnTo>
                  <a:pt x="4619108" y="6155998"/>
                </a:lnTo>
                <a:lnTo>
                  <a:pt x="0" y="6155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40" t="-4268" r="-840" b="-4724"/>
            </a:stretch>
          </a:blipFill>
          <a:ln w="38100" cap="sq">
            <a:solidFill>
              <a:srgbClr val="323729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3280884" y="8726995"/>
            <a:ext cx="5024586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4400" spc="-91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(1846 г.-1910 г.)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2887" y="8726995"/>
            <a:ext cx="534055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4400" spc="-91" dirty="0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(1855 г.-1922</a:t>
            </a:r>
            <a:r>
              <a:rPr lang="ru-RU" sz="4400" spc="-91" dirty="0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? </a:t>
            </a:r>
            <a:r>
              <a:rPr lang="en-US" sz="4400" spc="-91" dirty="0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г.)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651364" y="1028700"/>
            <a:ext cx="4203596" cy="1126412"/>
            <a:chOff x="0" y="0"/>
            <a:chExt cx="1107120" cy="2966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7120" cy="296668"/>
            </a:xfrm>
            <a:custGeom>
              <a:avLst/>
              <a:gdLst/>
              <a:ahLst/>
              <a:cxnLst/>
              <a:rect l="l" t="t" r="r" b="b"/>
              <a:pathLst>
                <a:path w="1107120" h="296668">
                  <a:moveTo>
                    <a:pt x="1107120" y="0"/>
                  </a:moveTo>
                  <a:lnTo>
                    <a:pt x="0" y="0"/>
                  </a:lnTo>
                  <a:lnTo>
                    <a:pt x="101600" y="148334"/>
                  </a:lnTo>
                  <a:lnTo>
                    <a:pt x="0" y="296668"/>
                  </a:lnTo>
                  <a:lnTo>
                    <a:pt x="1107120" y="296668"/>
                  </a:lnTo>
                  <a:lnTo>
                    <a:pt x="1005520" y="148334"/>
                  </a:lnTo>
                  <a:lnTo>
                    <a:pt x="1107120" y="0"/>
                  </a:lnTo>
                  <a:close/>
                </a:path>
              </a:pathLst>
            </a:custGeom>
            <a:solidFill>
              <a:srgbClr val="FAD49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8900" y="-38100"/>
              <a:ext cx="929320" cy="334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958402" y="1268007"/>
            <a:ext cx="7589520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4400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В.Ф. Чиж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691379" y="1028700"/>
            <a:ext cx="4203596" cy="1202895"/>
            <a:chOff x="0" y="0"/>
            <a:chExt cx="1107120" cy="316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7120" cy="316812"/>
            </a:xfrm>
            <a:custGeom>
              <a:avLst/>
              <a:gdLst/>
              <a:ahLst/>
              <a:cxnLst/>
              <a:rect l="l" t="t" r="r" b="b"/>
              <a:pathLst>
                <a:path w="1107120" h="316812">
                  <a:moveTo>
                    <a:pt x="1107120" y="0"/>
                  </a:moveTo>
                  <a:lnTo>
                    <a:pt x="0" y="0"/>
                  </a:lnTo>
                  <a:lnTo>
                    <a:pt x="101600" y="158406"/>
                  </a:lnTo>
                  <a:lnTo>
                    <a:pt x="0" y="316812"/>
                  </a:lnTo>
                  <a:lnTo>
                    <a:pt x="1107120" y="316812"/>
                  </a:lnTo>
                  <a:lnTo>
                    <a:pt x="1005520" y="158406"/>
                  </a:lnTo>
                  <a:lnTo>
                    <a:pt x="1107120" y="0"/>
                  </a:lnTo>
                  <a:close/>
                </a:path>
              </a:pathLst>
            </a:custGeom>
            <a:solidFill>
              <a:srgbClr val="FAD49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8900" y="-38100"/>
              <a:ext cx="929320" cy="354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74901" y="1268007"/>
            <a:ext cx="7589520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4400">
                <a:solidFill>
                  <a:srgbClr val="000000"/>
                </a:solidFill>
                <a:latin typeface="Impact" panose="020B0806030902050204" charset="0"/>
                <a:ea typeface="Consolas" panose="020B0609020204030204"/>
                <a:cs typeface="Impact" panose="020B0806030902050204" charset="0"/>
                <a:sym typeface="Consolas" panose="020B0609020204030204"/>
              </a:rPr>
              <a:t>Д.А. Дриль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" r="-30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2257140" y="2988418"/>
            <a:ext cx="15773400" cy="2155082"/>
            <a:chOff x="0" y="0"/>
            <a:chExt cx="21031200" cy="28734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2873443"/>
            </a:xfrm>
            <a:custGeom>
              <a:avLst/>
              <a:gdLst/>
              <a:ahLst/>
              <a:cxnLst/>
              <a:rect l="l" t="t" r="r" b="b"/>
              <a:pathLst>
                <a:path w="21031200" h="2873443">
                  <a:moveTo>
                    <a:pt x="0" y="0"/>
                  </a:moveTo>
                  <a:lnTo>
                    <a:pt x="21031200" y="0"/>
                  </a:lnTo>
                  <a:lnTo>
                    <a:pt x="21031200" y="2873443"/>
                  </a:lnTo>
                  <a:lnTo>
                    <a:pt x="0" y="287344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3957" b="-143957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1031200" cy="29401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3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235" y="2196109"/>
            <a:ext cx="5437412" cy="7897111"/>
            <a:chOff x="0" y="0"/>
            <a:chExt cx="1432076" cy="2079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2076" cy="2079897"/>
            </a:xfrm>
            <a:custGeom>
              <a:avLst/>
              <a:gdLst/>
              <a:ahLst/>
              <a:cxnLst/>
              <a:rect l="l" t="t" r="r" b="b"/>
              <a:pathLst>
                <a:path w="1432076" h="2079897">
                  <a:moveTo>
                    <a:pt x="72615" y="0"/>
                  </a:moveTo>
                  <a:lnTo>
                    <a:pt x="1359461" y="0"/>
                  </a:lnTo>
                  <a:cubicBezTo>
                    <a:pt x="1378719" y="0"/>
                    <a:pt x="1397189" y="7650"/>
                    <a:pt x="1410807" y="21268"/>
                  </a:cubicBezTo>
                  <a:cubicBezTo>
                    <a:pt x="1424425" y="34886"/>
                    <a:pt x="1432076" y="53356"/>
                    <a:pt x="1432076" y="72615"/>
                  </a:cubicBezTo>
                  <a:lnTo>
                    <a:pt x="1432076" y="2007283"/>
                  </a:lnTo>
                  <a:cubicBezTo>
                    <a:pt x="1432076" y="2026541"/>
                    <a:pt x="1424425" y="2045011"/>
                    <a:pt x="1410807" y="2058629"/>
                  </a:cubicBezTo>
                  <a:cubicBezTo>
                    <a:pt x="1397189" y="2072247"/>
                    <a:pt x="1378719" y="2079897"/>
                    <a:pt x="1359461" y="2079897"/>
                  </a:cubicBezTo>
                  <a:lnTo>
                    <a:pt x="72615" y="2079897"/>
                  </a:lnTo>
                  <a:cubicBezTo>
                    <a:pt x="32511" y="2079897"/>
                    <a:pt x="0" y="2047387"/>
                    <a:pt x="0" y="2007283"/>
                  </a:cubicBezTo>
                  <a:lnTo>
                    <a:pt x="0" y="72615"/>
                  </a:lnTo>
                  <a:cubicBezTo>
                    <a:pt x="0" y="53356"/>
                    <a:pt x="7650" y="34886"/>
                    <a:pt x="21268" y="21268"/>
                  </a:cubicBezTo>
                  <a:cubicBezTo>
                    <a:pt x="34886" y="7650"/>
                    <a:pt x="53356" y="0"/>
                    <a:pt x="72615" y="0"/>
                  </a:cubicBezTo>
                  <a:close/>
                </a:path>
              </a:pathLst>
            </a:custGeom>
            <a:solidFill>
              <a:srgbClr val="EFA657"/>
            </a:solidFill>
            <a:ln w="38100" cap="rnd">
              <a:solidFill>
                <a:srgbClr val="EE3141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32076" cy="2117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54732" y="2196109"/>
            <a:ext cx="4988915" cy="6924417"/>
          </a:xfrm>
          <a:custGeom>
            <a:avLst/>
            <a:gdLst/>
            <a:ahLst/>
            <a:cxnLst/>
            <a:rect l="l" t="t" r="r" b="b"/>
            <a:pathLst>
              <a:path w="4988915" h="6924417">
                <a:moveTo>
                  <a:pt x="0" y="0"/>
                </a:moveTo>
                <a:lnTo>
                  <a:pt x="4988915" y="0"/>
                </a:lnTo>
                <a:lnTo>
                  <a:pt x="4988915" y="6924417"/>
                </a:lnTo>
                <a:lnTo>
                  <a:pt x="0" y="69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68"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17145" y="425450"/>
            <a:ext cx="18270220" cy="1543050"/>
            <a:chOff x="0" y="0"/>
            <a:chExt cx="5352586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52586" cy="406400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8900" y="-38100"/>
              <a:ext cx="517478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778874" y="4234449"/>
            <a:ext cx="11138197" cy="1640351"/>
            <a:chOff x="0" y="0"/>
            <a:chExt cx="2933517" cy="4320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33517" cy="432027"/>
            </a:xfrm>
            <a:custGeom>
              <a:avLst/>
              <a:gdLst/>
              <a:ahLst/>
              <a:cxnLst/>
              <a:rect l="l" t="t" r="r" b="b"/>
              <a:pathLst>
                <a:path w="2933517" h="432027">
                  <a:moveTo>
                    <a:pt x="2933517" y="0"/>
                  </a:moveTo>
                  <a:lnTo>
                    <a:pt x="0" y="0"/>
                  </a:lnTo>
                  <a:lnTo>
                    <a:pt x="101600" y="216013"/>
                  </a:lnTo>
                  <a:lnTo>
                    <a:pt x="0" y="432027"/>
                  </a:lnTo>
                  <a:lnTo>
                    <a:pt x="2933517" y="432027"/>
                  </a:lnTo>
                  <a:lnTo>
                    <a:pt x="2831917" y="216013"/>
                  </a:lnTo>
                  <a:lnTo>
                    <a:pt x="2933517" y="0"/>
                  </a:lnTo>
                  <a:close/>
                </a:path>
              </a:pathLst>
            </a:custGeom>
            <a:solidFill>
              <a:srgbClr val="FAD49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8900" y="-38100"/>
              <a:ext cx="2755717" cy="470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999586" y="724205"/>
            <a:ext cx="12288828" cy="91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0"/>
              </a:lnSpc>
              <a:spcBef>
                <a:spcPct val="0"/>
              </a:spcBef>
            </a:pPr>
            <a:r>
              <a:rPr lang="en-US" sz="6600" spc="-137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 </a:t>
            </a:r>
            <a:r>
              <a:rPr lang="en-US" sz="6600" spc="-13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Николай Степанович Лобас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0876" y="9182121"/>
            <a:ext cx="5461356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5"/>
              </a:lnSpc>
              <a:spcBef>
                <a:spcPct val="0"/>
              </a:spcBef>
            </a:pPr>
            <a:r>
              <a:rPr lang="en-US" sz="4000" spc="-118">
                <a:solidFill>
                  <a:srgbClr val="000000"/>
                </a:solidFill>
                <a:latin typeface="Impact" panose="020B0806030902050204" charset="0"/>
                <a:ea typeface="Alpha"/>
                <a:cs typeface="Impact" panose="020B0806030902050204" charset="0"/>
                <a:sym typeface="Alpha"/>
              </a:rPr>
              <a:t>(1858 г.– после 1916 г.)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99352" y="4274337"/>
            <a:ext cx="11517729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0"/>
              </a:lnSpc>
              <a:spcBef>
                <a:spcPct val="0"/>
              </a:spcBef>
            </a:pPr>
            <a:r>
              <a:rPr lang="en-US" sz="4900" spc="-102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Врач и писатель, служивший на Сахалине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08486" cy="10287000"/>
          </a:xfrm>
          <a:custGeom>
            <a:avLst/>
            <a:gdLst/>
            <a:ahLst/>
            <a:cxnLst/>
            <a:rect l="l" t="t" r="r" b="b"/>
            <a:pathLst>
              <a:path w="18408486" h="10287000">
                <a:moveTo>
                  <a:pt x="0" y="0"/>
                </a:moveTo>
                <a:lnTo>
                  <a:pt x="18408486" y="0"/>
                </a:lnTo>
                <a:lnTo>
                  <a:pt x="184084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86" t="-8558" b="-855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38735" y="497840"/>
            <a:ext cx="18446750" cy="1543050"/>
            <a:chOff x="0" y="0"/>
            <a:chExt cx="5352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406400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5083" y="322836"/>
            <a:ext cx="15018319" cy="1893161"/>
            <a:chOff x="0" y="0"/>
            <a:chExt cx="21031200" cy="26511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172" b="-166172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21031200" cy="27749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30"/>
                </a:lnSpc>
              </a:pPr>
              <a:r>
                <a:rPr lang="en-US" sz="6600" spc="-137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«Сахалинский эксперимент»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95083" y="2608914"/>
            <a:ext cx="16592917" cy="80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0"/>
              </a:lnSpc>
            </a:pP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1855 - Сахалин объявлен совместным нераздельным владением России и Японии (Симодский трактат)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0828" y="3700861"/>
            <a:ext cx="16587172" cy="80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0"/>
              </a:lnSpc>
              <a:spcBef>
                <a:spcPct val="0"/>
              </a:spcBef>
            </a:pP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18 апреля 1869 года Александр II утвердил </a:t>
            </a:r>
            <a:r>
              <a:rPr lang="en-US" sz="2900" u="sng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«Положение Комитета об устройстве каторжных работ»</a:t>
            </a: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. Официальное начало сахалинской каторги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58727" y="2666064"/>
            <a:ext cx="513891" cy="513891"/>
          </a:xfrm>
          <a:custGeom>
            <a:avLst/>
            <a:gdLst/>
            <a:ahLst/>
            <a:cxnLst/>
            <a:rect l="l" t="t" r="r" b="b"/>
            <a:pathLst>
              <a:path w="513891" h="513891">
                <a:moveTo>
                  <a:pt x="0" y="0"/>
                </a:moveTo>
                <a:lnTo>
                  <a:pt x="513891" y="0"/>
                </a:lnTo>
                <a:lnTo>
                  <a:pt x="513891" y="513891"/>
                </a:lnTo>
                <a:lnTo>
                  <a:pt x="0" y="51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1700828" y="4792807"/>
            <a:ext cx="16230600" cy="80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0"/>
              </a:lnSpc>
              <a:spcBef>
                <a:spcPct val="0"/>
              </a:spcBef>
            </a:pPr>
            <a:r>
              <a:rPr lang="en-US" sz="2900" spc="-58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1875 – Сахалин перешел в полное владение Российской империи </a:t>
            </a:r>
          </a:p>
          <a:p>
            <a:pPr algn="l">
              <a:lnSpc>
                <a:spcPts val="3130"/>
              </a:lnSpc>
              <a:spcBef>
                <a:spcPct val="0"/>
              </a:spcBef>
            </a:pP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(Санкт-Петербургский договор)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52898" y="7358530"/>
            <a:ext cx="11857416" cy="120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13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130"/>
              </a:lnSpc>
              <a:spcBef>
                <a:spcPct val="0"/>
              </a:spcBef>
            </a:pP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1906 – официальная отмена каторги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81200" y="9182100"/>
            <a:ext cx="14227175" cy="40132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z="2900" b="1" spc="-60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NB: Всего через сахалинскую каторгу прошло свыше 30 тысяч человек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000" y="5916930"/>
            <a:ext cx="12507595" cy="401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1876 – Основана первая каторжная тюрьма (пост Дуэ)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9600" y="6590665"/>
            <a:ext cx="12078335" cy="401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1903 – прекращение отправки каторжников на Сахалин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6800" y="7350125"/>
            <a:ext cx="17258665" cy="401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z="2900" spc="-6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1905, июль – август – оккупация Сахалина Японией и фактическая ликвидация каторги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58727" y="3656743"/>
            <a:ext cx="513891" cy="513891"/>
          </a:xfrm>
          <a:custGeom>
            <a:avLst/>
            <a:gdLst/>
            <a:ahLst/>
            <a:cxnLst/>
            <a:rect l="l" t="t" r="r" b="b"/>
            <a:pathLst>
              <a:path w="513891" h="513891">
                <a:moveTo>
                  <a:pt x="0" y="0"/>
                </a:moveTo>
                <a:lnTo>
                  <a:pt x="513891" y="0"/>
                </a:lnTo>
                <a:lnTo>
                  <a:pt x="513891" y="513891"/>
                </a:lnTo>
                <a:lnTo>
                  <a:pt x="0" y="51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Freeform 19"/>
          <p:cNvSpPr/>
          <p:nvPr/>
        </p:nvSpPr>
        <p:spPr>
          <a:xfrm>
            <a:off x="1058727" y="4748689"/>
            <a:ext cx="513891" cy="513891"/>
          </a:xfrm>
          <a:custGeom>
            <a:avLst/>
            <a:gdLst/>
            <a:ahLst/>
            <a:cxnLst/>
            <a:rect l="l" t="t" r="r" b="b"/>
            <a:pathLst>
              <a:path w="513891" h="513891">
                <a:moveTo>
                  <a:pt x="0" y="0"/>
                </a:moveTo>
                <a:lnTo>
                  <a:pt x="513891" y="0"/>
                </a:lnTo>
                <a:lnTo>
                  <a:pt x="513891" y="513891"/>
                </a:lnTo>
                <a:lnTo>
                  <a:pt x="0" y="51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0" name="Freeform 20"/>
          <p:cNvSpPr/>
          <p:nvPr/>
        </p:nvSpPr>
        <p:spPr>
          <a:xfrm>
            <a:off x="1058727" y="5891230"/>
            <a:ext cx="513891" cy="513891"/>
          </a:xfrm>
          <a:custGeom>
            <a:avLst/>
            <a:gdLst/>
            <a:ahLst/>
            <a:cxnLst/>
            <a:rect l="l" t="t" r="r" b="b"/>
            <a:pathLst>
              <a:path w="513891" h="513891">
                <a:moveTo>
                  <a:pt x="0" y="0"/>
                </a:moveTo>
                <a:lnTo>
                  <a:pt x="513891" y="0"/>
                </a:lnTo>
                <a:lnTo>
                  <a:pt x="513891" y="513891"/>
                </a:lnTo>
                <a:lnTo>
                  <a:pt x="0" y="51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Freeform 21"/>
          <p:cNvSpPr/>
          <p:nvPr/>
        </p:nvSpPr>
        <p:spPr>
          <a:xfrm>
            <a:off x="1028700" y="6564154"/>
            <a:ext cx="513891" cy="513891"/>
          </a:xfrm>
          <a:custGeom>
            <a:avLst/>
            <a:gdLst/>
            <a:ahLst/>
            <a:cxnLst/>
            <a:rect l="l" t="t" r="r" b="b"/>
            <a:pathLst>
              <a:path w="513891" h="513891">
                <a:moveTo>
                  <a:pt x="0" y="0"/>
                </a:moveTo>
                <a:lnTo>
                  <a:pt x="513891" y="0"/>
                </a:lnTo>
                <a:lnTo>
                  <a:pt x="513891" y="513891"/>
                </a:lnTo>
                <a:lnTo>
                  <a:pt x="0" y="51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22"/>
          <p:cNvSpPr/>
          <p:nvPr/>
        </p:nvSpPr>
        <p:spPr>
          <a:xfrm>
            <a:off x="1058727" y="7363876"/>
            <a:ext cx="513891" cy="513891"/>
          </a:xfrm>
          <a:custGeom>
            <a:avLst/>
            <a:gdLst/>
            <a:ahLst/>
            <a:cxnLst/>
            <a:rect l="l" t="t" r="r" b="b"/>
            <a:pathLst>
              <a:path w="513891" h="513891">
                <a:moveTo>
                  <a:pt x="0" y="0"/>
                </a:moveTo>
                <a:lnTo>
                  <a:pt x="513891" y="0"/>
                </a:lnTo>
                <a:lnTo>
                  <a:pt x="513891" y="513891"/>
                </a:lnTo>
                <a:lnTo>
                  <a:pt x="0" y="51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/>
          <p:cNvSpPr/>
          <p:nvPr/>
        </p:nvSpPr>
        <p:spPr>
          <a:xfrm>
            <a:off x="1028700" y="8023580"/>
            <a:ext cx="513891" cy="513891"/>
          </a:xfrm>
          <a:custGeom>
            <a:avLst/>
            <a:gdLst/>
            <a:ahLst/>
            <a:cxnLst/>
            <a:rect l="l" t="t" r="r" b="b"/>
            <a:pathLst>
              <a:path w="513891" h="513891">
                <a:moveTo>
                  <a:pt x="0" y="0"/>
                </a:moveTo>
                <a:lnTo>
                  <a:pt x="513891" y="0"/>
                </a:lnTo>
                <a:lnTo>
                  <a:pt x="513891" y="513891"/>
                </a:lnTo>
                <a:lnTo>
                  <a:pt x="0" y="513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08486" cy="10287000"/>
          </a:xfrm>
          <a:custGeom>
            <a:avLst/>
            <a:gdLst/>
            <a:ahLst/>
            <a:cxnLst/>
            <a:rect l="l" t="t" r="r" b="b"/>
            <a:pathLst>
              <a:path w="18408486" h="10287000">
                <a:moveTo>
                  <a:pt x="0" y="0"/>
                </a:moveTo>
                <a:lnTo>
                  <a:pt x="18408486" y="0"/>
                </a:lnTo>
                <a:lnTo>
                  <a:pt x="184084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86" t="-8558" b="-855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55245" y="266700"/>
            <a:ext cx="18544540" cy="2313940"/>
            <a:chOff x="0" y="-94126"/>
            <a:chExt cx="5386777" cy="6093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515258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1991" y="-94126"/>
              <a:ext cx="5174786" cy="553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74370" y="495300"/>
            <a:ext cx="16768445" cy="239712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30"/>
              </a:lnSpc>
            </a:pPr>
            <a:r>
              <a:rPr lang="en-US" sz="6600" spc="-132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Пребывание на Сахалине </a:t>
            </a:r>
          </a:p>
          <a:p>
            <a:pPr algn="ctr">
              <a:lnSpc>
                <a:spcPts val="7130"/>
              </a:lnSpc>
            </a:pPr>
            <a:r>
              <a:rPr lang="en-US" sz="6600" spc="-13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Книги очевидцев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8983" y="2969897"/>
            <a:ext cx="15590520" cy="542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20"/>
              </a:lnSpc>
            </a:pPr>
            <a:r>
              <a:rPr lang="en-US" sz="2900" i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А.П. Чехов:</a:t>
            </a: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июль – октябрь 1890 г.</a:t>
            </a:r>
            <a:r>
              <a:rPr lang="en-US" sz="2900" b="1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 </a:t>
            </a:r>
            <a:r>
              <a:rPr lang="en-US" sz="2900" b="1" i="1">
                <a:solidFill>
                  <a:srgbClr val="000000"/>
                </a:solidFill>
                <a:latin typeface="Consolas" panose="020B0609020204030204" charset="0"/>
                <a:ea typeface="Amazing Slab Bold Italics" panose="00000800000000000000"/>
                <a:cs typeface="Consolas" panose="020B0609020204030204" charset="0"/>
                <a:sym typeface="Amazing Slab Bold Italics" panose="00000800000000000000"/>
              </a:rPr>
              <a:t>«Остров Сахалин</a:t>
            </a: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(из путевых записок)» (1893-1894; отд. изд. М., 1895)</a:t>
            </a:r>
          </a:p>
          <a:p>
            <a:pPr algn="just">
              <a:lnSpc>
                <a:spcPts val="282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just">
              <a:lnSpc>
                <a:spcPts val="282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just">
              <a:lnSpc>
                <a:spcPts val="2820"/>
              </a:lnSpc>
            </a:pPr>
            <a:r>
              <a:rPr lang="en-US" sz="2900" i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Д.А. Дриль:</a:t>
            </a: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лето 1896 г. </a:t>
            </a:r>
            <a:r>
              <a:rPr lang="en-US" sz="2900" b="1" i="1">
                <a:solidFill>
                  <a:srgbClr val="000000"/>
                </a:solidFill>
                <a:latin typeface="Consolas" panose="020B0609020204030204" charset="0"/>
                <a:ea typeface="Amazing Slab Bold Italics" panose="00000800000000000000"/>
                <a:cs typeface="Consolas" panose="020B0609020204030204" charset="0"/>
                <a:sym typeface="Amazing Slab Bold Italics" panose="00000800000000000000"/>
              </a:rPr>
              <a:t>«Ссылка во Франции и России </a:t>
            </a: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(Из личных наблюдений во время поездки в Новую Каледонию, на о. Сахалин, в Приамурский край и Сибирь)» (СПб., 1899)</a:t>
            </a:r>
          </a:p>
          <a:p>
            <a:pPr algn="just">
              <a:lnSpc>
                <a:spcPts val="282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just">
              <a:lnSpc>
                <a:spcPts val="282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just">
              <a:lnSpc>
                <a:spcPts val="2820"/>
              </a:lnSpc>
            </a:pPr>
            <a:r>
              <a:rPr lang="en-US" sz="2900" i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В.М. Дорошевич:</a:t>
            </a: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лето 1897 г. </a:t>
            </a:r>
            <a:r>
              <a:rPr lang="en-US" sz="2900" b="1" i="1">
                <a:solidFill>
                  <a:srgbClr val="000000"/>
                </a:solidFill>
                <a:latin typeface="Consolas" panose="020B0609020204030204" charset="0"/>
                <a:ea typeface="Amazing Slab Bold Italics" panose="00000800000000000000"/>
                <a:cs typeface="Consolas" panose="020B0609020204030204" charset="0"/>
                <a:sym typeface="Amazing Slab Bold Italics" panose="00000800000000000000"/>
              </a:rPr>
              <a:t>«Сахалин: каторга»</a:t>
            </a: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(отд. изд. М., 1903)</a:t>
            </a:r>
          </a:p>
          <a:p>
            <a:pPr algn="just">
              <a:lnSpc>
                <a:spcPts val="282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just">
              <a:lnSpc>
                <a:spcPts val="282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just">
              <a:lnSpc>
                <a:spcPts val="2820"/>
              </a:lnSpc>
            </a:pPr>
            <a:r>
              <a:rPr lang="en-US" sz="2900" i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Н.С. Лобас: </a:t>
            </a: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1893 – 1900. </a:t>
            </a:r>
            <a:r>
              <a:rPr lang="en-US" sz="2900" b="1" i="1">
                <a:solidFill>
                  <a:srgbClr val="000000"/>
                </a:solidFill>
                <a:latin typeface="Consolas" panose="020B0609020204030204" charset="0"/>
                <a:ea typeface="Amazing Slab Bold Italics" panose="00000800000000000000"/>
                <a:cs typeface="Consolas" panose="020B0609020204030204" charset="0"/>
                <a:sym typeface="Amazing Slab Bold Italics" panose="00000800000000000000"/>
              </a:rPr>
              <a:t>«Каторга и поселение на о-ве Сахалине» </a:t>
            </a:r>
          </a:p>
          <a:p>
            <a:pPr algn="just">
              <a:lnSpc>
                <a:spcPts val="2820"/>
              </a:lnSpc>
            </a:pPr>
            <a:r>
              <a:rPr lang="en-US" sz="29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(Несколько штрихов из жизни русской штрафной колонии).(Павлоград,1903); «Убийцы» (Некоторые черты психофизики преступников). (М., 1913)</a:t>
            </a:r>
          </a:p>
        </p:txBody>
      </p:sp>
      <p:sp>
        <p:nvSpPr>
          <p:cNvPr id="10" name="Freeform 10"/>
          <p:cNvSpPr/>
          <p:nvPr/>
        </p:nvSpPr>
        <p:spPr>
          <a:xfrm>
            <a:off x="736650" y="2998472"/>
            <a:ext cx="584101" cy="584101"/>
          </a:xfrm>
          <a:custGeom>
            <a:avLst/>
            <a:gdLst/>
            <a:ahLst/>
            <a:cxnLst/>
            <a:rect l="l" t="t" r="r" b="b"/>
            <a:pathLst>
              <a:path w="584101" h="584101">
                <a:moveTo>
                  <a:pt x="0" y="0"/>
                </a:moveTo>
                <a:lnTo>
                  <a:pt x="584100" y="0"/>
                </a:lnTo>
                <a:lnTo>
                  <a:pt x="584100" y="584101"/>
                </a:lnTo>
                <a:lnTo>
                  <a:pt x="0" y="584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759785" y="4344909"/>
            <a:ext cx="584101" cy="584101"/>
          </a:xfrm>
          <a:custGeom>
            <a:avLst/>
            <a:gdLst/>
            <a:ahLst/>
            <a:cxnLst/>
            <a:rect l="l" t="t" r="r" b="b"/>
            <a:pathLst>
              <a:path w="584101" h="584101">
                <a:moveTo>
                  <a:pt x="0" y="0"/>
                </a:moveTo>
                <a:lnTo>
                  <a:pt x="584100" y="0"/>
                </a:lnTo>
                <a:lnTo>
                  <a:pt x="584100" y="584101"/>
                </a:lnTo>
                <a:lnTo>
                  <a:pt x="0" y="584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736650" y="6044116"/>
            <a:ext cx="584101" cy="584101"/>
          </a:xfrm>
          <a:custGeom>
            <a:avLst/>
            <a:gdLst/>
            <a:ahLst/>
            <a:cxnLst/>
            <a:rect l="l" t="t" r="r" b="b"/>
            <a:pathLst>
              <a:path w="584101" h="584101">
                <a:moveTo>
                  <a:pt x="0" y="0"/>
                </a:moveTo>
                <a:lnTo>
                  <a:pt x="584100" y="0"/>
                </a:lnTo>
                <a:lnTo>
                  <a:pt x="584100" y="584101"/>
                </a:lnTo>
                <a:lnTo>
                  <a:pt x="0" y="584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>
            <a:off x="736650" y="7123517"/>
            <a:ext cx="584101" cy="584101"/>
          </a:xfrm>
          <a:custGeom>
            <a:avLst/>
            <a:gdLst/>
            <a:ahLst/>
            <a:cxnLst/>
            <a:rect l="l" t="t" r="r" b="b"/>
            <a:pathLst>
              <a:path w="584101" h="584101">
                <a:moveTo>
                  <a:pt x="0" y="0"/>
                </a:moveTo>
                <a:lnTo>
                  <a:pt x="584100" y="0"/>
                </a:lnTo>
                <a:lnTo>
                  <a:pt x="584100" y="584101"/>
                </a:lnTo>
                <a:lnTo>
                  <a:pt x="0" y="584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38" r="-598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59055" y="548005"/>
            <a:ext cx="18373725" cy="1956435"/>
            <a:chOff x="0" y="0"/>
            <a:chExt cx="5352586" cy="515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515258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553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3000" y="515714"/>
            <a:ext cx="15887700" cy="2156620"/>
            <a:chOff x="-152400" y="0"/>
            <a:chExt cx="21183600" cy="28754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2785" b="-152785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52400" y="100542"/>
              <a:ext cx="21031200" cy="27749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30"/>
                </a:lnSpc>
              </a:pPr>
              <a:r>
                <a:rPr lang="ru-RU" sz="6600" spc="-137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1. </a:t>
              </a:r>
              <a:r>
                <a:rPr lang="en-US" sz="6600" spc="-137" dirty="0" err="1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Критика</a:t>
              </a:r>
              <a:r>
                <a:rPr lang="en-US" sz="6600" spc="-137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 «классической </a:t>
              </a:r>
              <a:r>
                <a:rPr lang="en-US" sz="6600" spc="-137" dirty="0" err="1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школы</a:t>
              </a:r>
              <a:r>
                <a:rPr lang="en-US" sz="6600" spc="-137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»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94814" y="5269891"/>
            <a:ext cx="4301169" cy="4605835"/>
          </a:xfrm>
          <a:custGeom>
            <a:avLst/>
            <a:gdLst/>
            <a:ahLst/>
            <a:cxnLst/>
            <a:rect l="l" t="t" r="r" b="b"/>
            <a:pathLst>
              <a:path w="4301169" h="4605835">
                <a:moveTo>
                  <a:pt x="0" y="0"/>
                </a:moveTo>
                <a:lnTo>
                  <a:pt x="4301169" y="0"/>
                </a:lnTo>
                <a:lnTo>
                  <a:pt x="4301169" y="4605835"/>
                </a:lnTo>
                <a:lnTo>
                  <a:pt x="0" y="4605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5064373" y="2938824"/>
            <a:ext cx="12714938" cy="5903148"/>
            <a:chOff x="0" y="0"/>
            <a:chExt cx="3348790" cy="15547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8791" cy="1550178"/>
            </a:xfrm>
            <a:custGeom>
              <a:avLst/>
              <a:gdLst/>
              <a:ahLst/>
              <a:cxnLst/>
              <a:rect l="l" t="t" r="r" b="b"/>
              <a:pathLst>
                <a:path w="3348791" h="1550178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1356427"/>
                  </a:lnTo>
                  <a:cubicBezTo>
                    <a:pt x="0" y="1359173"/>
                    <a:pt x="1091" y="1361806"/>
                    <a:pt x="3032" y="1363747"/>
                  </a:cubicBezTo>
                  <a:cubicBezTo>
                    <a:pt x="4973" y="1365688"/>
                    <a:pt x="7606" y="1366778"/>
                    <a:pt x="10351" y="1366778"/>
                  </a:cubicBezTo>
                  <a:lnTo>
                    <a:pt x="147129" y="1366778"/>
                  </a:lnTo>
                  <a:cubicBezTo>
                    <a:pt x="149874" y="1366778"/>
                    <a:pt x="152507" y="1367869"/>
                    <a:pt x="154448" y="1369810"/>
                  </a:cubicBezTo>
                  <a:cubicBezTo>
                    <a:pt x="156389" y="1371751"/>
                    <a:pt x="157480" y="1374384"/>
                    <a:pt x="157480" y="1377130"/>
                  </a:cubicBezTo>
                  <a:lnTo>
                    <a:pt x="157480" y="1544388"/>
                  </a:lnTo>
                  <a:cubicBezTo>
                    <a:pt x="157480" y="1546484"/>
                    <a:pt x="158614" y="1548417"/>
                    <a:pt x="160443" y="1549441"/>
                  </a:cubicBezTo>
                  <a:cubicBezTo>
                    <a:pt x="162273" y="1550465"/>
                    <a:pt x="164514" y="1550419"/>
                    <a:pt x="166301" y="1549322"/>
                  </a:cubicBezTo>
                  <a:lnTo>
                    <a:pt x="454729" y="1372195"/>
                  </a:lnTo>
                  <a:cubicBezTo>
                    <a:pt x="460497" y="1368653"/>
                    <a:pt x="467133" y="1366778"/>
                    <a:pt x="473901" y="1366778"/>
                  </a:cubicBezTo>
                  <a:lnTo>
                    <a:pt x="3338440" y="1366778"/>
                  </a:lnTo>
                  <a:cubicBezTo>
                    <a:pt x="3341185" y="1366778"/>
                    <a:pt x="3343818" y="1365688"/>
                    <a:pt x="3345759" y="1363747"/>
                  </a:cubicBezTo>
                  <a:cubicBezTo>
                    <a:pt x="3347700" y="1361806"/>
                    <a:pt x="3348791" y="1359173"/>
                    <a:pt x="3348791" y="1356427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48790" cy="1402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41718" y="3032714"/>
            <a:ext cx="12069641" cy="452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5"/>
              </a:lnSpc>
            </a:pPr>
            <a:r>
              <a:rPr lang="en-US" sz="3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Д.А. Дриль: «Эта доктрина не основывается на многообразных, тщательно наблюдавшихся фактах.</a:t>
            </a:r>
          </a:p>
          <a:p>
            <a:pPr algn="just">
              <a:lnSpc>
                <a:spcPts val="3205"/>
              </a:lnSpc>
            </a:pPr>
            <a:r>
              <a:rPr lang="en-US" sz="3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 ней нет надлежащих исследований, относящихся к области жизненных явлений, и потому творческая мысль авторов, занимающихся ее разработкой, вынуждена бродить в пространстве, почти свободном от фактов и точных наблюдений над ними, и пытаться создавать почти из ничего весьма сложное и обширное нечто. Отсюда бесконечные споры, многочисленные теории и в конечном результате не основанные на естественных законах логические построения»</a:t>
            </a:r>
            <a:r>
              <a:rPr lang="en-US" sz="3300">
                <a:solidFill>
                  <a:srgbClr val="000000"/>
                </a:solidFill>
                <a:latin typeface="Amazing Slab" panose="00000500000000000000"/>
                <a:ea typeface="Amazing Slab" panose="00000500000000000000"/>
                <a:cs typeface="Amazing Slab" panose="00000500000000000000"/>
                <a:sym typeface="Amazing Slab" panose="00000500000000000000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21323" y="8156806"/>
            <a:ext cx="10720215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(Дриль Д.А.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Учение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о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преступности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мерах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борьбы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с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нею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// Дриль Д.А.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Преступность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преступники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Учение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о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преступности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и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мерах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борьбы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с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нею</a:t>
            </a:r>
            <a:r>
              <a:rPr lang="en-US" sz="2300" dirty="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. М., 2010. С. 338).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38" r="-598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548005"/>
            <a:ext cx="18290540" cy="1956435"/>
            <a:chOff x="0" y="0"/>
            <a:chExt cx="5352586" cy="515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515258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553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300" y="515555"/>
            <a:ext cx="16192500" cy="2081214"/>
            <a:chOff x="0" y="-212"/>
            <a:chExt cx="21590000" cy="2774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6438" r="-1801" b="-156438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58800" y="-212"/>
              <a:ext cx="21031200" cy="27749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30"/>
                </a:lnSpc>
              </a:pPr>
              <a:r>
                <a:rPr lang="ru-RU" sz="6600" spc="-137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1.</a:t>
              </a:r>
              <a:r>
                <a:rPr lang="en-US" sz="6600" spc="-137" dirty="0" err="1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Критика</a:t>
              </a:r>
              <a:r>
                <a:rPr lang="en-US" sz="6600" spc="-137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 «классической </a:t>
              </a:r>
              <a:r>
                <a:rPr lang="en-US" sz="6600" spc="-137" dirty="0" err="1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школы</a:t>
              </a:r>
              <a:r>
                <a:rPr lang="en-US" sz="6600" spc="-137" dirty="0">
                  <a:solidFill>
                    <a:srgbClr val="000000"/>
                  </a:solidFill>
                  <a:latin typeface="Consolas" panose="020B0609020204030204" charset="0"/>
                  <a:ea typeface="Amazing Slab" panose="00000500000000000000"/>
                  <a:cs typeface="Consolas" panose="020B0609020204030204" charset="0"/>
                  <a:sym typeface="Amazing Slab" panose="00000500000000000000"/>
                </a:rPr>
                <a:t>»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689450" y="4384523"/>
            <a:ext cx="4214062" cy="5427969"/>
          </a:xfrm>
          <a:custGeom>
            <a:avLst/>
            <a:gdLst/>
            <a:ahLst/>
            <a:cxnLst/>
            <a:rect l="l" t="t" r="r" b="b"/>
            <a:pathLst>
              <a:path w="4214062" h="5427969">
                <a:moveTo>
                  <a:pt x="0" y="0"/>
                </a:moveTo>
                <a:lnTo>
                  <a:pt x="4214063" y="0"/>
                </a:lnTo>
                <a:lnTo>
                  <a:pt x="4214063" y="5427969"/>
                </a:lnTo>
                <a:lnTo>
                  <a:pt x="0" y="5427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31" r="-1600" b="-16578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5217455" y="3443993"/>
            <a:ext cx="12714938" cy="4602139"/>
            <a:chOff x="0" y="0"/>
            <a:chExt cx="3348790" cy="12120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8791" cy="1207525"/>
            </a:xfrm>
            <a:custGeom>
              <a:avLst/>
              <a:gdLst/>
              <a:ahLst/>
              <a:cxnLst/>
              <a:rect l="l" t="t" r="r" b="b"/>
              <a:pathLst>
                <a:path w="3348791" h="1207525">
                  <a:moveTo>
                    <a:pt x="3338440" y="0"/>
                  </a:moveTo>
                  <a:lnTo>
                    <a:pt x="10351" y="0"/>
                  </a:lnTo>
                  <a:cubicBezTo>
                    <a:pt x="7606" y="0"/>
                    <a:pt x="4973" y="1091"/>
                    <a:pt x="3032" y="3032"/>
                  </a:cubicBezTo>
                  <a:cubicBezTo>
                    <a:pt x="1091" y="4973"/>
                    <a:pt x="0" y="7606"/>
                    <a:pt x="0" y="10351"/>
                  </a:cubicBezTo>
                  <a:lnTo>
                    <a:pt x="0" y="1013775"/>
                  </a:lnTo>
                  <a:cubicBezTo>
                    <a:pt x="0" y="1016520"/>
                    <a:pt x="1091" y="1019153"/>
                    <a:pt x="3032" y="1021094"/>
                  </a:cubicBezTo>
                  <a:cubicBezTo>
                    <a:pt x="4973" y="1023036"/>
                    <a:pt x="7606" y="1024126"/>
                    <a:pt x="10351" y="1024126"/>
                  </a:cubicBezTo>
                  <a:lnTo>
                    <a:pt x="147129" y="1024126"/>
                  </a:lnTo>
                  <a:cubicBezTo>
                    <a:pt x="149874" y="1024126"/>
                    <a:pt x="152507" y="1025217"/>
                    <a:pt x="154448" y="1027158"/>
                  </a:cubicBezTo>
                  <a:cubicBezTo>
                    <a:pt x="156389" y="1029099"/>
                    <a:pt x="157480" y="1031732"/>
                    <a:pt x="157480" y="1034477"/>
                  </a:cubicBezTo>
                  <a:lnTo>
                    <a:pt x="157480" y="1201735"/>
                  </a:lnTo>
                  <a:cubicBezTo>
                    <a:pt x="157480" y="1203832"/>
                    <a:pt x="158614" y="1205765"/>
                    <a:pt x="160443" y="1206789"/>
                  </a:cubicBezTo>
                  <a:cubicBezTo>
                    <a:pt x="162273" y="1207812"/>
                    <a:pt x="164514" y="1207767"/>
                    <a:pt x="166301" y="1206669"/>
                  </a:cubicBezTo>
                  <a:lnTo>
                    <a:pt x="454729" y="1029543"/>
                  </a:lnTo>
                  <a:cubicBezTo>
                    <a:pt x="460497" y="1026001"/>
                    <a:pt x="467133" y="1024126"/>
                    <a:pt x="473901" y="1024126"/>
                  </a:cubicBezTo>
                  <a:lnTo>
                    <a:pt x="3338440" y="1024126"/>
                  </a:lnTo>
                  <a:cubicBezTo>
                    <a:pt x="3341185" y="1024126"/>
                    <a:pt x="3343818" y="1023036"/>
                    <a:pt x="3345759" y="1021094"/>
                  </a:cubicBezTo>
                  <a:cubicBezTo>
                    <a:pt x="3347700" y="1019153"/>
                    <a:pt x="3348791" y="1016520"/>
                    <a:pt x="3348791" y="1013775"/>
                  </a:cubicBezTo>
                  <a:lnTo>
                    <a:pt x="3348791" y="10351"/>
                  </a:lnTo>
                  <a:cubicBezTo>
                    <a:pt x="3348791" y="7606"/>
                    <a:pt x="3347700" y="4973"/>
                    <a:pt x="3345759" y="3032"/>
                  </a:cubicBezTo>
                  <a:cubicBezTo>
                    <a:pt x="3343818" y="1091"/>
                    <a:pt x="3341185" y="0"/>
                    <a:pt x="33384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48790" cy="10596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36233" y="3612410"/>
            <a:ext cx="12144764" cy="329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0"/>
              </a:lnSpc>
            </a:pPr>
            <a:r>
              <a:rPr lang="en-US" sz="34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В.Ф. Чиж: «Главным положительным результатом всех исследований преступного человека мы должны считать доказанное важное влияние на преступность внутренних субъективных причин; притом эта причина не „злая“ или „преступная“ воля, а все существо преступника, вся его несовершенная, как физически, так и психически, организация»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58200" y="7505700"/>
            <a:ext cx="9335770" cy="41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(В.Ф. Чиж. Криминальная антропология. Одесса, 1895. С. 50)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38" r="-598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635" y="532130"/>
            <a:ext cx="18286730" cy="1726565"/>
            <a:chOff x="0" y="0"/>
            <a:chExt cx="5352586" cy="4547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52586" cy="454781"/>
            </a:xfrm>
            <a:prstGeom prst="rect">
              <a:avLst/>
            </a:prstGeom>
            <a:solidFill>
              <a:srgbClr val="FFFFFF"/>
            </a:solidFill>
            <a:ln w="38100" cap="sq">
              <a:solidFill>
                <a:srgbClr val="FC9B3B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5174786" cy="492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2000" y="571500"/>
            <a:ext cx="15240000" cy="268351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5830"/>
              </a:lnSpc>
            </a:pPr>
            <a:r>
              <a:rPr lang="en-US" sz="5400" spc="-108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А.П. Чехов. Остров Сахалин. </a:t>
            </a:r>
          </a:p>
          <a:p>
            <a:pPr algn="l">
              <a:lnSpc>
                <a:spcPts val="5830"/>
              </a:lnSpc>
            </a:pPr>
            <a:r>
              <a:rPr lang="en-US" sz="5400" spc="-112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Библиография</a:t>
            </a:r>
          </a:p>
          <a:p>
            <a:pPr algn="ctr">
              <a:lnSpc>
                <a:spcPts val="5830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39854" y="3772066"/>
            <a:ext cx="2914924" cy="4563483"/>
          </a:xfrm>
          <a:custGeom>
            <a:avLst/>
            <a:gdLst/>
            <a:ahLst/>
            <a:cxnLst/>
            <a:rect l="l" t="t" r="r" b="b"/>
            <a:pathLst>
              <a:path w="2914924" h="4563483">
                <a:moveTo>
                  <a:pt x="0" y="0"/>
                </a:moveTo>
                <a:lnTo>
                  <a:pt x="2914925" y="0"/>
                </a:lnTo>
                <a:lnTo>
                  <a:pt x="2914925" y="4563482"/>
                </a:lnTo>
                <a:lnTo>
                  <a:pt x="0" y="4563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BA684F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0" y="2694826"/>
            <a:ext cx="15133629" cy="6974375"/>
            <a:chOff x="0" y="0"/>
            <a:chExt cx="3985812" cy="18368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85812" cy="1836872"/>
            </a:xfrm>
            <a:custGeom>
              <a:avLst/>
              <a:gdLst/>
              <a:ahLst/>
              <a:cxnLst/>
              <a:rect l="l" t="t" r="r" b="b"/>
              <a:pathLst>
                <a:path w="3985812" h="1836872">
                  <a:moveTo>
                    <a:pt x="0" y="0"/>
                  </a:moveTo>
                  <a:lnTo>
                    <a:pt x="3985812" y="0"/>
                  </a:lnTo>
                  <a:lnTo>
                    <a:pt x="3985812" y="1836872"/>
                  </a:lnTo>
                  <a:lnTo>
                    <a:pt x="0" y="1836872"/>
                  </a:lnTo>
                  <a:close/>
                </a:path>
              </a:pathLst>
            </a:custGeom>
            <a:solidFill>
              <a:srgbClr val="FAD49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85812" cy="1874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994" y="2618626"/>
            <a:ext cx="14767642" cy="741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Муравьев Н.В.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«Наши тюрьмы и тюремный вопрос» //Русский вестник. 1878. IV. </a:t>
            </a:r>
          </a:p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Никитин В.Н.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Тюрьма и ссылка. 1560–1880. СПб., 1880. 	</a:t>
            </a:r>
          </a:p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Ядринцев Н.М.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Положение ссыльных в Сибири //Вестник Европы». 1875. XI, XII.</a:t>
            </a:r>
          </a:p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Кеннан Дж. 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Сибирь и ссылка (рус. пер. 1890).</a:t>
            </a:r>
          </a:p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Владимиров Л.Е.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Учебник &lt;русского&gt; уголовного права. Харьков, 1889. </a:t>
            </a:r>
          </a:p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Таганцев Н.С.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Уложение о наказаниях уголовных и исправительных. СПб., 1886.</a:t>
            </a:r>
          </a:p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Таганцев Н.С.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Уголовное право. &lt;Лекции по уголовному праву. Вып. I. СПб., 1887; вып. II. СПб., 1888; вып. III, СПб., 1890; вып. IV, СПб., 1892&gt;.</a:t>
            </a:r>
          </a:p>
          <a:p>
            <a:pPr algn="just">
              <a:lnSpc>
                <a:spcPts val="3045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  <a:p>
            <a:pPr algn="just">
              <a:lnSpc>
                <a:spcPts val="3045"/>
              </a:lnSpc>
            </a:pPr>
            <a:r>
              <a:rPr lang="en-US" sz="2495" b="1" spc="107">
                <a:solidFill>
                  <a:srgbClr val="000000"/>
                </a:solidFill>
                <a:latin typeface="Consolas" panose="020B0609020204030204" charset="0"/>
                <a:ea typeface="Amazing Slab Bold" panose="00000800000000000000"/>
                <a:cs typeface="Consolas" panose="020B0609020204030204" charset="0"/>
                <a:sym typeface="Amazing Slab Bold" panose="00000800000000000000"/>
              </a:rPr>
              <a:t>Фойницкий И.Я.</a:t>
            </a: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 Учение о наказании в связи с тюрьмоведением. СПб., 1889.</a:t>
            </a:r>
          </a:p>
          <a:p>
            <a:pPr algn="just">
              <a:lnSpc>
                <a:spcPts val="3045"/>
              </a:lnSpc>
            </a:pP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Урочное положение для строительных работ, высочайше утвержденное 17 апреля 1869 г. СПб., 1887.</a:t>
            </a:r>
          </a:p>
          <a:p>
            <a:pPr algn="just">
              <a:lnSpc>
                <a:spcPts val="3045"/>
              </a:lnSpc>
            </a:pP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Устав о ссыльных. Т. XIV. СПб., 1890.</a:t>
            </a:r>
          </a:p>
          <a:p>
            <a:pPr algn="just">
              <a:lnSpc>
                <a:spcPts val="3045"/>
              </a:lnSpc>
            </a:pP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Устав медицинской полиции. &lt;Составил А. Е. Рябченко. СПб., 1892&gt;.</a:t>
            </a:r>
          </a:p>
          <a:p>
            <a:pPr algn="just">
              <a:lnSpc>
                <a:spcPts val="3045"/>
              </a:lnSpc>
            </a:pP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Отчет Главного тюремного управления за 1889 г. 100. Отчет Главного тюремного управления за 1889 г. &lt;СПб., 1891&gt;.</a:t>
            </a:r>
          </a:p>
          <a:p>
            <a:pPr algn="just">
              <a:lnSpc>
                <a:spcPts val="3045"/>
              </a:lnSpc>
            </a:pPr>
            <a:r>
              <a:rPr lang="en-US" sz="2495" spc="107">
                <a:solidFill>
                  <a:srgbClr val="000000"/>
                </a:solidFill>
                <a:latin typeface="Consolas" panose="020B0609020204030204" charset="0"/>
                <a:ea typeface="Amazing Slab" panose="00000500000000000000"/>
                <a:cs typeface="Consolas" panose="020B0609020204030204" charset="0"/>
                <a:sym typeface="Amazing Slab" panose="00000500000000000000"/>
              </a:rPr>
              <a:t>Отчет Главного тюремного управления за 1890 г. 101. Отчет Главного тюремного управления за 1890 г. &lt;СПб., 1892&gt;.</a:t>
            </a:r>
          </a:p>
          <a:p>
            <a:pPr algn="just">
              <a:lnSpc>
                <a:spcPts val="3045"/>
              </a:lnSpc>
            </a:pPr>
            <a:endParaRPr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2019</Words>
  <Application>Microsoft Office PowerPoint</Application>
  <PresentationFormat>Произвольный</PresentationFormat>
  <Paragraphs>107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Amazing Slab</vt:lpstr>
      <vt:lpstr>Arial</vt:lpstr>
      <vt:lpstr>Consolas</vt:lpstr>
      <vt:lpstr>Impact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каторга в изображении литераторов и исследованиях криминологов: взаимодействие художественно-публицистического и научного дискурса</dc:title>
  <dc:creator/>
  <cp:lastModifiedBy>Пользователь Windows</cp:lastModifiedBy>
  <cp:revision>9</cp:revision>
  <dcterms:created xsi:type="dcterms:W3CDTF">2006-08-16T00:00:00Z</dcterms:created>
  <dcterms:modified xsi:type="dcterms:W3CDTF">2026-01-21T03:19:35Z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CF86A0C7D41E412E8BEBFCBA3627EC9F_13</vt:lpwstr>
  </property>
  <property fmtid="{D5CDD505-2E9C-101B-9397-08002B2CF9AE}" pid="3" name="KSOProductBuildVer">
    <vt:lpwstr>1033-12.2.0.23196</vt:lpwstr>
  </property>
</Properties>
</file>