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429" r:id="rId2"/>
    <p:sldId id="456" r:id="rId3"/>
    <p:sldId id="313" r:id="rId4"/>
    <p:sldId id="444" r:id="rId5"/>
    <p:sldId id="461" r:id="rId6"/>
    <p:sldId id="462" r:id="rId7"/>
    <p:sldId id="465" r:id="rId8"/>
    <p:sldId id="460" r:id="rId9"/>
    <p:sldId id="466" r:id="rId10"/>
    <p:sldId id="467" r:id="rId11"/>
    <p:sldId id="468" r:id="rId12"/>
    <p:sldId id="469" r:id="rId13"/>
    <p:sldId id="470" r:id="rId14"/>
    <p:sldId id="361" r:id="rId15"/>
    <p:sldId id="435" r:id="rId16"/>
    <p:sldId id="436" r:id="rId17"/>
    <p:sldId id="439" r:id="rId18"/>
    <p:sldId id="454" r:id="rId19"/>
    <p:sldId id="451" r:id="rId20"/>
    <p:sldId id="452" r:id="rId21"/>
    <p:sldId id="453" r:id="rId22"/>
    <p:sldId id="450" r:id="rId23"/>
    <p:sldId id="472" r:id="rId24"/>
    <p:sldId id="473" r:id="rId25"/>
    <p:sldId id="443" r:id="rId26"/>
    <p:sldId id="448" r:id="rId27"/>
    <p:sldId id="44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2621" autoAdjust="0"/>
  </p:normalViewPr>
  <p:slideViewPr>
    <p:cSldViewPr>
      <p:cViewPr varScale="1">
        <p:scale>
          <a:sx n="84" d="100"/>
          <a:sy n="84" d="100"/>
        </p:scale>
        <p:origin x="1110" y="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70D386-B29F-4143-9AB1-215BDC86DBE5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358546-E437-4BE6-9EBF-FE9F3506E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068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012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Новый жанр – систематизация трудов выдающихся </a:t>
            </a:r>
            <a:r>
              <a:rPr lang="ru-RU"/>
              <a:t>юристов советско-российской </a:t>
            </a:r>
            <a:r>
              <a:rPr lang="ru-RU" dirty="0"/>
              <a:t>эпохи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800" b="0" i="0" u="none" strike="noStrike" baseline="0" dirty="0" err="1">
                <a:latin typeface="Arial" panose="020B0604020202020204" pitchFamily="34" charset="0"/>
              </a:rPr>
              <a:t>Гражд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ru-RU" sz="1800" b="0" i="0" u="none" strike="noStrike" baseline="0" dirty="0" err="1">
                <a:latin typeface="Arial" panose="020B0604020202020204" pitchFamily="34" charset="0"/>
              </a:rPr>
              <a:t>зак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-во основывается на признании равенства участников, неприкосновенности собств., свободы договора, недопустимости произвольного вмешательства к.-л. в частные дела, необходимости беспрепятственного осуществления гражданских прав, обеспечения восстановления нарушенных прав, их судебной защиты.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="0" i="0" u="none" strike="noStrike" baseline="0" dirty="0">
                <a:latin typeface="Arial" panose="020B0604020202020204" pitchFamily="34" charset="0"/>
              </a:rPr>
              <a:t>2. </a:t>
            </a:r>
            <a:r>
              <a:rPr lang="ru-RU" sz="1800" b="0" i="0" u="none" strike="noStrike" baseline="0" dirty="0" err="1">
                <a:latin typeface="Arial" panose="020B0604020202020204" pitchFamily="34" charset="0"/>
              </a:rPr>
              <a:t>Физ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 и ЮЛ приобретают и осуществляют свои гражданские права своей волей и в своем интересе… Действуют </a:t>
            </a:r>
            <a:r>
              <a:rPr lang="ru-RU" sz="1800" b="0" i="0" u="none" strike="noStrike" baseline="0" dirty="0" err="1">
                <a:latin typeface="Arial" panose="020B0604020202020204" pitchFamily="34" charset="0"/>
              </a:rPr>
              <a:t>доросовестно</a:t>
            </a:r>
            <a:r>
              <a:rPr lang="ru-RU" sz="1800" b="0" i="0" u="none" strike="noStrike" baseline="0" dirty="0">
                <a:latin typeface="Arial" panose="020B0604020202020204" pitchFamily="34" charset="0"/>
              </a:rPr>
              <a:t>… Никто не вправе извлекать преимущество из своего незаконного или недобросовестного поведения.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8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*-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сноске: «О необходимости более широкого подхода к определению права, о связи права с идеалами справедливости см. работу Т.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Ионашку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А. М.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Нашиц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». НЕТ ПРИЗНАКА ГОС. ПРИНУДИТЕЛЬНОСТИ. И субъективное право – ключевой признак права: оно потому и право, что говорит о правах.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7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«Проблемах теории права» (т. 1, 1972) автор продолжил эту линию, отмечая, что «классовый регулятор, выраженный в системе общеобязательных норм,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 и является </a:t>
            </a:r>
            <a:r>
              <a:rPr lang="ru-R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правом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он базируется на глубоких нравственных основах господствующей морали и предполагает существование комплекса субъективных прав у участников регулируемых отношений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6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27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Право: методологические подходы к исследованию //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1983. № 3.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58546-E437-4BE6-9EBF-FE9F3506ED5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17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E3BB-C3A7-481B-8BD8-360DC5B8B458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9CBC-BF7D-413D-BF3E-DFE496981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9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3583-4BA3-4AAA-9180-4A3D2568C467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CEA6-FA3F-42D1-9304-6F8CAFABE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6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A0CC-CB5E-4CAB-9F18-983C44EC7E55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E085-01D3-4C0D-9856-486A906CF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7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76FA9-514D-4FFC-9C3F-7C8AC240EC08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6DE4-AF24-4239-8584-A0DCB5B2E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8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3DB03-1180-4B09-AA02-61DC820CCA18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59645-5822-40B1-8D79-9B264BA77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1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9BB06-DA9D-465C-88DC-C30260D3064D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CCC10-9B91-4D92-B6DD-2C70A80CA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9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E6A65-DC8A-4956-86EE-BFA330FC9B0B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0A80-FA3B-4893-B150-6457F15B7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23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722E5-141B-471F-8948-3F58460EFFDC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7A482-95DE-4DF1-A370-D1DCB2D20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27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69D4-EC54-4C3A-8CF6-15B66EBEE49E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6CEB6-6427-4BEF-89C9-A1EE9D49A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172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F1481-DF0B-4903-BF4B-782AAD336412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08418-68DE-423C-BFAF-AEC510A08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84BF1-5A36-47F9-A031-185B15665091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22AB-3582-4F51-AC5A-85E20E6D5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7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2B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A6FF75-7031-4664-8E62-DADD5533A91F}" type="datetimeFigureOut">
              <a:rPr lang="ru-RU"/>
              <a:pPr>
                <a:defRPr/>
              </a:pPr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6B50C-1B71-4E3B-BD52-F01B66224D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941168"/>
            <a:ext cx="9144000" cy="1634499"/>
          </a:xfrm>
        </p:spPr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Учение С. С. Алексеева о праве: </a:t>
            </a:r>
            <a:b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научная биография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273BEF-5BDD-4E11-9DBD-307324F53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88640"/>
            <a:ext cx="3888432" cy="489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9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творчества: специально-юридический и философско-правовой (непозитивистский). </a:t>
            </a:r>
          </a:p>
          <a:p>
            <a:pPr marL="0" indent="0" algn="ctr" eaLnBrk="1" hangingPunct="1"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этапа: позитивистский и непозитивистский.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spc="-1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Да, нормативная, - писал Алексеев, - но не узко нормативная трактовка права!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eaLnBrk="1" hangingPunct="1">
              <a:buNone/>
              <a:defRPr/>
            </a:pP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Узкая и широкая трактовка права. Непозитивистское определение права в рамках позитивистского периода?</a:t>
            </a:r>
            <a:endParaRPr lang="en-US" sz="27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Позитивисты не изучают право как ценность.</a:t>
            </a:r>
            <a:r>
              <a:rPr lang="en-US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В.С</a:t>
            </a: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Нерсесянц</a:t>
            </a: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 все рассуждения о сущности права,  идеи права, ценности права </a:t>
            </a:r>
            <a:b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и т. д. позитивисты отвергают </a:t>
            </a:r>
            <a:b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как нечто метафизическое, </a:t>
            </a:r>
            <a:b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схоластическое и иллюзорное</a:t>
            </a:r>
            <a:r>
              <a:rPr lang="ru-RU" sz="27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7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Центральный пункт учения – </a:t>
            </a:r>
            <a:b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правопонимание. </a:t>
            </a:r>
            <a:br>
              <a:rPr lang="ru-RU" sz="27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71438" y="4266389"/>
            <a:ext cx="4000496" cy="259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lnSpc>
                <a:spcPts val="3300"/>
              </a:lnSpc>
              <a:spcAft>
                <a:spcPts val="0"/>
              </a:spcAft>
              <a:buNone/>
              <a:defRPr/>
            </a:pPr>
            <a:r>
              <a:rPr lang="en-US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VI.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«Социальная ценность…»: дефиниция права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– устойчивая, стабильная нормативная система классового регулирования, выраженная в такой системе общеобязательных норм, в соответствии с которой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субъекты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правоотношений обладают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известной самостоятельностью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имеют комплекс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субъективных прав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должны действовать в согласии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началами господствующей справедливости*.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r" defTabSz="554400" eaLnBrk="1" fontAlgn="auto" hangingPunct="1">
              <a:lnSpc>
                <a:spcPts val="3300"/>
              </a:lnSpc>
              <a:spcAft>
                <a:spcPts val="0"/>
              </a:spcAft>
              <a:buNone/>
              <a:defRPr/>
            </a:pP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начала, принципы не могут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быть изложены полностью в праве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писаном, отсюда – </a:t>
            </a:r>
            <a:r>
              <a:rPr lang="ru-RU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возвышение суда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Справедливость – квинтэссенция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морали и нравственности любого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общества. И в соответствие с ней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должны действовать субъекты. </a:t>
            </a:r>
            <a:b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каких признаков нет в дефиниции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54AC6C-CA58-4EE9-8E7A-4C8539B50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8" y="3386376"/>
            <a:ext cx="3031253" cy="346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VII.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Соединительный тезис. </a:t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С. Алексеев отмечал наличие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неразрывной связи права с нравственностью и справедливостью;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включил признак соответствия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норм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началам справедливости в дефиницию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является показателем непозитивистского типа правопонимания. </a:t>
            </a:r>
            <a:r>
              <a:rPr lang="ru-RU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2800" b="1" dirty="0" err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Алекси</a:t>
            </a:r>
            <a:r>
              <a:rPr lang="ru-RU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«понятию права должно быть дано определение, включающее в себя моральные элементы».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Общим для позитивистских концепций является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тезис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о разделении права и морали.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Оппоненты – «за» соединительный тезис.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С. С. Алексеев, не используя эти термины,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придерживается соединительного тезиса.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1972: Право потому и является правом, что оно</a:t>
            </a: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базируется на морали и субъективных правах и .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7CC4CB-C3AF-4E9A-80B8-62A97684D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4010819"/>
            <a:ext cx="2178273" cy="284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ts val="3120"/>
              </a:lnSpc>
              <a:spcBef>
                <a:spcPts val="0"/>
              </a:spcBef>
              <a:buNone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VIII.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Соединительный тезис </a:t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и Маркс.</a:t>
            </a:r>
          </a:p>
          <a:p>
            <a:pPr marL="0" indent="0">
              <a:lnSpc>
                <a:spcPts val="312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нравственной основе права писал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Маркс: если законодательство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декретировать нравственность,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то оно еще меньше может провозгласить правом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безнравственность (цитирует его С. С. Алексеев).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в праве безнравственности есть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произвол, беззаконие – </a:t>
            </a:r>
            <a:r>
              <a:rPr lang="ru-RU" sz="28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«законодательный произвол»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lnSpc>
                <a:spcPts val="3120"/>
              </a:lnSpc>
              <a:spcBef>
                <a:spcPts val="0"/>
              </a:spcBef>
              <a:buNone/>
            </a:pP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соответствия закона справедливости есть беззаконие, произвол. Но в СССР не могли быть сказаны слова «неправовой закон». Однако речь идет именно о нем (Алексеев ссылается на «раннего» Маркса, а они же «поздние» разошлись во многом):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противопоставление неправового закона праву (диктатура может осуществляться вне права).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  <a:tabLst>
                <a:tab pos="539750" algn="l"/>
              </a:tabLst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C43298-2DD3-4AC6-89C1-90B121FA5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16632"/>
            <a:ext cx="2803008" cy="1895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«…Государство (хотя и с существенными потерями) </a:t>
            </a:r>
            <a:r>
              <a:rPr lang="ru-RU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может обходиться без права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реакционные, </a:t>
            </a:r>
            <a:r>
              <a:rPr lang="ru-RU" sz="2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антинарод-ные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режимы в эксплуататорских обществах неизбежно отказываются от начала законности, становятся на путь беззакония и произвола. Значение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специфического фактора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предопределяющего существование и развитие права, его </a:t>
            </a:r>
            <a:r>
              <a:rPr lang="ru-RU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особое правовое содержание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принадлежит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началам демократии, утверждению субъективных </a:t>
            </a:r>
            <a:r>
              <a:rPr lang="ru-RU" sz="27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политических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 и свобод». 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B7097BB-2A59-479C-B784-7655901F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3745087"/>
            <a:ext cx="2627784" cy="31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276E75-81A0-42BB-A178-0E7D86AF69E9}"/>
              </a:ext>
            </a:extLst>
          </p:cNvPr>
          <p:cNvSpPr txBox="1"/>
          <p:nvPr/>
        </p:nvSpPr>
        <p:spPr>
          <a:xfrm>
            <a:off x="0" y="3822774"/>
            <a:ext cx="666023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Возведение воли в закон 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том, чтобы выразить эту волю через призму </a:t>
            </a:r>
            <a:r>
              <a:rPr lang="ru-RU" sz="27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правовых принципов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(«принцип ответственности за вину, презумпция невиновности, недопустимость обратного действия более “жесткого” закона и </a:t>
            </a:r>
            <a:r>
              <a:rPr lang="ru-RU" sz="27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2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без них – произвол законодателя!</a:t>
            </a:r>
          </a:p>
        </p:txBody>
      </p:sp>
    </p:spTree>
    <p:extLst>
      <p:ext uri="{BB962C8B-B14F-4D97-AF65-F5344CB8AC3E}">
        <p14:creationId xmlns:p14="http://schemas.microsoft.com/office/powerpoint/2010/main" val="14217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IX.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 С. Алексеев 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versus 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Кельзен</a:t>
            </a:r>
            <a:r>
              <a:rPr lang="en-US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800" b="1" spc="-4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800" b="1" spc="-40" dirty="0" err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Кельзен</a:t>
            </a:r>
            <a:r>
              <a:rPr lang="ru-RU" sz="2800" b="1" spc="-4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: «всякое произвольное содержание</a:t>
            </a: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может быть правом».                   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С.С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Алексеев: «высшие органы гос. власти 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-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вправе издавать </a:t>
            </a:r>
            <a:r>
              <a:rPr lang="ru-RU" sz="2800" b="1" i="1" spc="-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2800" b="1" spc="-4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юридические акты</a:t>
            </a:r>
            <a:r>
              <a:rPr lang="ru-RU" sz="2800" b="1" spc="-5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Любой закон, включая конституционный, в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установленном порядке может быть отменен </a:t>
            </a: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или исправлен».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Знак равенства? Нет!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Алексеева словосочетание «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юридические акты»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включает в себя акты, выражающие произвол гос. органов. Критерий?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Высшие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идеалы, а в 1966: «принципы комм. нравственности, неюридические нормы общественных организаций, соц. обычаи». 1989: «Каждый ли нормативный акт гос. органа – правовой акт?» Нет! И главное: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1966+1971+1989!!!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dirty="0"/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7C2FC-DC43-445E-B9D7-1F266D0DE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1" y="476673"/>
            <a:ext cx="1787275" cy="2736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Непосредственно-социальные права</a:t>
            </a:r>
            <a:b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более ярко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непозитивистский подход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праву выражался в обсуждении ученым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непосредственно-социальных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прав, притязаний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(т. 1, 1981; 1983; 1989): они объективно требуют адекватной их природе формы – моральной, юридической, в виде обычаев, но они могут рассматриваться и действовать как таковые, т.е.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и без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выражения в этих формах, а в условиях крупных исторических трансформаций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оказывать прямое регулирующее воздействие на социальную жизнь.</a:t>
            </a:r>
          </a:p>
          <a:p>
            <a:pPr marL="0" indent="0" algn="ct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постсоветский период («Теория права», 1993, 1995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идею непосредственно-социальных прав ученый связал напрямую с естественным правом и правами человека.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spc="-3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Вывод.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Критики Алексеева утверждают,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ученый якобы резко «перестроился» в ходе перестройки. Это – неправда, фундамент двух этапов был один и тот же: «широкий» подход был разработан уже в советский период, но политический режим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CCC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способствовал свободному обсуждению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научных, теоретических проблем </a:t>
            </a:r>
            <a:r>
              <a:rPr lang="ru-RU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192" y="3502910"/>
            <a:ext cx="2843840" cy="334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5CBC4AD-2225-4950-9407-3C11363E8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2" y="3502910"/>
            <a:ext cx="6286480" cy="335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02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9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Благодарю: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Основателя музея С. С. Алексеева – </a:t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Сергея Аркадьевича Степанова;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 С. С. Алексеева «Восхождение к праву».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Ведущих биографов С. С. Алексеева – 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Виктора Николаевича Руденко и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Михаила Федоровича Казанцева.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Уральский государственный юридический университет им В. Ф. Яковлева </a:t>
            </a:r>
            <a:b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Гуманитарный университет</a:t>
            </a:r>
            <a:b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7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Фотографии С. С. Алексеева</a:t>
            </a:r>
            <a:b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3F64635-67E9-49F3-9055-4587A4A6D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53892"/>
            <a:ext cx="5112568" cy="64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8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CD475-6F8F-4973-AD6F-6BB51F09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39762"/>
            <a:ext cx="9001000" cy="1156990"/>
          </a:xfrm>
        </p:spPr>
        <p:txBody>
          <a:bodyPr/>
          <a:lstStyle/>
          <a:p>
            <a:r>
              <a:rPr lang="ru-RU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Научное, практико-правовое наследие Алексеева – огромно! </a:t>
            </a:r>
            <a:br>
              <a:rPr lang="ru-RU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5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грамотно и заботливо им распорядиться?</a:t>
            </a:r>
            <a:endParaRPr lang="ru-RU" sz="25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A262A2-D659-4F6C-B9B9-07AC6492DAE8}"/>
              </a:ext>
            </a:extLst>
          </p:cNvPr>
          <p:cNvSpPr txBox="1"/>
          <p:nvPr/>
        </p:nvSpPr>
        <p:spPr>
          <a:xfrm>
            <a:off x="107504" y="1124744"/>
            <a:ext cx="892899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понимание, освоение наследия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Трансляция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идей ученого новым поколениям юристов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преломлении к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современности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Преодоление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неосновательных критических подходов к отдельным положениям теоретического наследия. </a:t>
            </a: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учения в советской и мировой юр. науке (преемств.)  </a:t>
            </a:r>
            <a:endParaRPr lang="ru-RU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Мемуары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воспоминания для понимания личности ученого</a:t>
            </a:r>
          </a:p>
          <a:p>
            <a:pPr marL="342900" indent="-342900" algn="r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Многоаспектность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анализа: аспекты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тематические, хронологические,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генетические и т. д. 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4980F8-21B4-465D-A58A-DD17ED7F4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" y="5040135"/>
            <a:ext cx="3406159" cy="18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9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Фотографии С. С. Алексеева</a:t>
            </a:r>
            <a:b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C97B05-84CB-4FE6-8654-6B58F39D3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31889"/>
            <a:ext cx="5544615" cy="641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Фотографии С. С. Алексеева</a:t>
            </a:r>
            <a:b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501594-0D76-407E-8C52-0136188B5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61910"/>
            <a:ext cx="4392488" cy="635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Фотографии С. С. Алексеева (с. 802-805). </a:t>
            </a:r>
            <a:b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D04A701-C403-47CA-87C9-56F44ABA2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16677"/>
            <a:ext cx="4032448" cy="62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8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58C5A-1FD3-4E88-BB6F-29106933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F0C6E-B293-41E1-8B00-9A1430345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0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1675F-A57E-4ABE-935C-069BC629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F2C67D-7790-4D94-8727-8487729E7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34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3 ч.: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ч. –личность и особенности 2-х эпох.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советский и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постсоветский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этапы: 15 гл.; 103§.</a:t>
            </a:r>
            <a:endParaRPr lang="en-US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2F34B9-C555-4E69-8938-D93F6683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980728"/>
            <a:ext cx="6192688" cy="58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3 ч.: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ч. –личность и особенности 2-х эпох.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советский и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постсоветский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этапы: 15 гл.; 103§.</a:t>
            </a:r>
            <a:endParaRPr lang="en-US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99C40A-651D-4CDB-B33F-412A1C289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80728"/>
            <a:ext cx="7056784" cy="58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3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3 ч.: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ч. –личность и особенности 2-х эпох.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советский и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постсоветский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этапы: 15 гл.; 103§.</a:t>
            </a:r>
            <a:endParaRPr lang="en-US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r>
              <a:rPr lang="ru-RU" sz="2800" b="1" spc="-2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ли это научное творчество, вытекающие из него реформаторские усилия назвать романтическими?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8DD101-02F3-446E-B6B6-EDA9E2CEC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68760"/>
            <a:ext cx="7200800" cy="42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1924–2024: 100-летний юбилей мыслителя</a:t>
            </a:r>
          </a:p>
          <a:p>
            <a:pPr marL="0" indent="0" algn="ctr" eaLnBrk="1" hangingPunct="1">
              <a:buNone/>
              <a:defRPr/>
            </a:pPr>
            <a:endParaRPr lang="ru-RU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D4DA76-4CCE-4EF1-819D-77D3250E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52343"/>
            <a:ext cx="4673248" cy="62939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F6C4D0-A206-407C-9CFB-662C77617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48" y="552342"/>
            <a:ext cx="4416055" cy="629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1924–2024: научная биография…</a:t>
            </a:r>
            <a:endParaRPr lang="ru-RU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9A6A453-3620-4A1A-A7D0-BED5B867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518722"/>
            <a:ext cx="9091041" cy="632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Научная / интеллектуальная биография (</a:t>
            </a:r>
            <a:r>
              <a:rPr lang="ru-RU" sz="29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НБ</a:t>
            </a:r>
            <a:r>
              <a:rPr lang="ru-RU" sz="29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ИБ)</a:t>
            </a:r>
          </a:p>
          <a:p>
            <a:pPr marL="0" indent="0" algn="ctr" eaLnBrk="1" hangingPunct="1">
              <a:buNone/>
              <a:defRPr/>
            </a:pPr>
            <a:r>
              <a:rPr lang="ru-RU" sz="2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НБ</a:t>
            </a: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это анализ идей, теорий, концепций мыслителя.</a:t>
            </a:r>
          </a:p>
          <a:p>
            <a:pPr marL="0" indent="0" algn="ctr" eaLnBrk="1" hangingPunct="1">
              <a:buNone/>
              <a:defRPr/>
            </a:pP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ИБ – это изучение личности и жизненного пути мыслителя, его научных интересов, влияния на него учителей, научной традиции, а также социально-политического, исторического, культурного и т.п. контекста; это то, </a:t>
            </a:r>
            <a:b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личностные особенности мыслителя отразились на его творчестве, а также то, КАК это творчество повлияло на социальную и правовую систему, на ее будущее! </a:t>
            </a:r>
            <a:br>
              <a:rPr lang="ru-RU" sz="2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F0AF7C-10ED-4FD0-B13A-3D734F6A6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042490"/>
            <a:ext cx="4392488" cy="27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2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Интеллектуальная / научная биография (ИБ – </a:t>
            </a:r>
            <a:r>
              <a:rPr lang="ru-RU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НБ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Так,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идея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МПР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перестроила структуру нашей юриспруденции (в сравнении с фр. теорией права). Это – платформа, сложная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«программная» среда для развития юр. науки и сегодня.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Съезде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н.д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СССР именно С.С. Алексеев сказал о необходимости принятия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конституции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 России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всегда его слышали. 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был против ваучерной приватизации. Итог?</a:t>
            </a:r>
          </a:p>
          <a:p>
            <a:pPr marL="0" indent="0" algn="r" eaLnBrk="1" hangingPunct="1"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ИБ – изучение преемственности с традицией (до 1917)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 советской и мировой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юр.науке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социуме, их взаимовлияние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⅀ НАУЧНАЯ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биография – менее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амбициозный проект, чем ИБ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 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 по кругу вопросов,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разным системным связям в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социуме, культуре, истории.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некоторые фрагменты ИБ 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endParaRPr lang="ru-RU" sz="2700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indent="0" algn="ctr" eaLnBrk="1" hangingPunct="1"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000" indent="0" eaLnBrk="1" hangingPunct="1">
              <a:buNone/>
              <a:tabLst>
                <a:tab pos="504000" algn="l"/>
              </a:tabLst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spc="-2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44E1B-BD1C-490F-A865-2DAD32D5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" y="3645024"/>
            <a:ext cx="4553924" cy="321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2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Интеллектуальная биография (ИБ)</a:t>
            </a:r>
          </a:p>
          <a:p>
            <a:pPr marL="0" indent="0" algn="ctr" eaLnBrk="1" hangingPunct="1"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Ключевые вехи, к. фундаментальным образом отразились на жизни и мироощущении Алексеева: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Семья – нравственный фундамент</a:t>
            </a:r>
          </a:p>
          <a:p>
            <a:pPr marL="0" indent="0" algn="ctr" eaLnBrk="1" hangingPunct="1">
              <a:buNone/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None/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Репрессии в отношении его отца</a:t>
            </a:r>
          </a:p>
          <a:p>
            <a:pPr marL="0" indent="0" algn="ctr" eaLnBrk="1" hangingPunct="1">
              <a:buNone/>
              <a:defRPr/>
            </a:pP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«Арест отца рассматривал как случайность, думал, что скоро все образуется, встанет на свои места, хотя теперь вижу, что в то время мы все переживали очень тяжкую человеческую беду»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9FE36-4C95-4937-9C8B-7DB35DDCA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3" y="1340768"/>
            <a:ext cx="1626277" cy="21380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74C2FF-4459-4109-9F0D-A0A4EA4D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99" y="4698167"/>
            <a:ext cx="2466305" cy="21534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4B67FA-1F48-444B-A94D-2AEB9D8CC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1340768"/>
            <a:ext cx="1494837" cy="1993357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8B84071-9C71-487D-9821-B6A78CA45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5" t="25954" r="21541" b="14760"/>
          <a:stretch>
            <a:fillRect/>
          </a:stretch>
        </p:blipFill>
        <p:spPr bwMode="auto">
          <a:xfrm>
            <a:off x="3483542" y="4726051"/>
            <a:ext cx="3158657" cy="211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1C0D700-F1B8-4FB9-9D69-2A87581D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9049" y="4723645"/>
            <a:ext cx="3832004" cy="21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 eaLnBrk="1" hangingPunct="1">
              <a:buNone/>
              <a:defRPr/>
            </a:pPr>
            <a:r>
              <a:rPr lang="ru-RU" sz="27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Интеллектуальная (ИБ)</a:t>
            </a:r>
          </a:p>
          <a:p>
            <a:pPr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 Великой Отечественной  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46D7D6-D1A2-4FE0-A45E-4F4EC35334A2}"/>
              </a:ext>
            </a:extLst>
          </p:cNvPr>
          <p:cNvSpPr txBox="1"/>
          <p:nvPr/>
        </p:nvSpPr>
        <p:spPr>
          <a:xfrm>
            <a:off x="35496" y="908720"/>
            <a:ext cx="914501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«…потратил немало сил, чтобы убедить военкома, что я иного пути </a:t>
            </a:r>
            <a:b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вижу, кроме как идти в действующую армию, защищать страну…</a:t>
            </a:r>
            <a:b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глубине души я надеялся: добьюсь ухода на фронт, а там, если выйду живым из этой бойни – хорошо, но даже если со мной что-то случится, я перестану быть “сыном врага народа”, положение которого очень унижало меня в то время». </a:t>
            </a: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случайно после </a:t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возвращения с фронта был </a:t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 выбор – в СЮИ </a:t>
            </a:r>
            <a:endParaRPr lang="ru-RU" sz="2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5A640C-7A63-4D96-B645-DB05342B0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" y="3092386"/>
            <a:ext cx="2799976" cy="37333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87247D-46DC-4E76-A778-24194CDE3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289" y="3092387"/>
            <a:ext cx="3707927" cy="24248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DD6C30-B87B-4D98-B2A8-43007F7AA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217" y="3082796"/>
            <a:ext cx="2605806" cy="378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463" y="6350"/>
            <a:ext cx="9126537" cy="6851650"/>
          </a:xfrm>
          <a:solidFill>
            <a:srgbClr val="7030A0"/>
          </a:solidFill>
        </p:spPr>
        <p:style>
          <a:lnRef idx="3">
            <a:schemeClr val="lt1"/>
          </a:lnRef>
          <a:fillRef idx="1003">
            <a:schemeClr val="dk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 – убежище наше (вслед за автором </a:t>
            </a:r>
            <a:r>
              <a:rPr lang="ru-RU" sz="2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ФНВ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право может защитить человека от произвола властей.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СЗ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(калужская,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казанск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 – соблюдение не каких-угодно законов, 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только тех, в к-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рых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есть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«особое правовое содержание»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заложены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«начала демократии, утверждаются субъективные </a:t>
            </a:r>
            <a:r>
              <a:rPr lang="ru-RU" sz="2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политические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права и свободы» (1971)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…Правовой закон в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с.у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1971: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– это не вся и НЕ ВСЯКАЯ гос. воля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Диктатура господствующего класса может осуществляться и </a:t>
            </a:r>
            <a:b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ПРАВА, НЕПРАВОВЫМИ МЕТОДАМИ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политического господства (разовыми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велениями, орг. действиями,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МЕРАМИ НАСИЛИЯ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сама по себе классовая диктатура органически не обусловливает надобности в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праве. НПР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здесь лишь один из методов политического властвования – б. эффективный, но и только»..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 Алексеев восхвалял 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соц. режим?! Нет!</a:t>
            </a:r>
            <a:b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Идеи, цели Октября – да!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научная …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defTabSz="554400" eaLnBrk="1" fontAlgn="auto" hangingPunct="1">
              <a:spcAft>
                <a:spcPts val="0"/>
              </a:spcAft>
              <a:buNone/>
              <a:defRPr/>
            </a:pPr>
            <a:b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онституция ссср 1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53A82-B612-45FC-9301-9D8E96C50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954060"/>
            <a:ext cx="2449874" cy="18975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FBAB4-8EAA-4857-8B11-1752B1411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156"/>
            <a:ext cx="2411760" cy="18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8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Пробл ист заруб и росс гос и прав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8406</TotalTime>
  <Words>2024</Words>
  <Application>Microsoft Office PowerPoint</Application>
  <PresentationFormat>Экран (4:3)</PresentationFormat>
  <Paragraphs>192</Paragraphs>
  <Slides>27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Пробл ист заруб и росс гос и права</vt:lpstr>
      <vt:lpstr>Учение С. С. Алексеева о праве:  краткая научная биография </vt:lpstr>
      <vt:lpstr>Научное, практико-правовое наследие Алексеева – огромно!  Как грамотно и заботливо им распорядиться?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нэта</dc:creator>
  <cp:lastModifiedBy>Алексей</cp:lastModifiedBy>
  <cp:revision>538</cp:revision>
  <dcterms:created xsi:type="dcterms:W3CDTF">2012-10-31T21:26:30Z</dcterms:created>
  <dcterms:modified xsi:type="dcterms:W3CDTF">2025-10-15T02:35:40Z</dcterms:modified>
</cp:coreProperties>
</file>